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75" r:id="rId2"/>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339933"/>
    <a:srgbClr val="0000FF"/>
    <a:srgbClr val="34FC55"/>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85" autoAdjust="0"/>
    <p:restoredTop sz="90535" autoAdjust="0"/>
  </p:normalViewPr>
  <p:slideViewPr>
    <p:cSldViewPr snapToGrid="0">
      <p:cViewPr varScale="1">
        <p:scale>
          <a:sx n="76" d="100"/>
          <a:sy n="76" d="100"/>
        </p:scale>
        <p:origin x="-102" y="-22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15B98A-970A-4B2F-9AA8-B8BC5FFE0BBD}" type="datetimeFigureOut">
              <a:rPr lang="es-ES" smtClean="0"/>
              <a:pPr/>
              <a:t>11/12/2019</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F582DE-D296-4F90-9E20-9C11A08F609C}" type="slidenum">
              <a:rPr lang="es-ES" smtClean="0"/>
              <a:pPr/>
              <a:t>‹Nº›</a:t>
            </a:fld>
            <a:endParaRPr lang="es-ES"/>
          </a:p>
        </p:txBody>
      </p:sp>
    </p:spTree>
    <p:extLst>
      <p:ext uri="{BB962C8B-B14F-4D97-AF65-F5344CB8AC3E}">
        <p14:creationId xmlns:p14="http://schemas.microsoft.com/office/powerpoint/2010/main" xmlns="" val="13951480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_tradnl" dirty="0" smtClean="0"/>
              <a:t>-Mi</a:t>
            </a:r>
            <a:r>
              <a:rPr lang="es-ES_tradnl" baseline="0" dirty="0" smtClean="0"/>
              <a:t> intervención va a constar de dos partes: por un lado, quería hacerles una introducción muy general de cómo es el circuito financiero del gasto en el POCTEP. Más tarde mis compañeros presentarán en Coopera el circuito de forma más práctica y detallada, por lo que ahora simplemente me voy a centrar en las fases que atraviesa el gasto desde que ustedes empiezan a grabarlo en Coopera hasta que es declarado a la CE. La idea fundamental que nos gustaría que captasen es que el gasto que ustedes graban e incluyen una validación, puede verse disminuido en las diferentes fases del circuito, y por tanto es posible que el reembolso que obtengan finalmente no sea el esperado inicialmente. Para que esto ocurra lo mínimo posible, en la segunda parte de mi intervención les voy a presentar una breves pinceladas sobre las normas de </a:t>
            </a:r>
            <a:r>
              <a:rPr lang="es-ES_tradnl" baseline="0" dirty="0" err="1" smtClean="0"/>
              <a:t>subvencionabilidad</a:t>
            </a:r>
            <a:r>
              <a:rPr lang="es-ES_tradnl" baseline="0" dirty="0" smtClean="0"/>
              <a:t> del Programa, las cuales pueden encontrar en nuestra página web y cuya lectura, más que recomendable, diría que es imprescindible para una adecuada gestión del proyecto. </a:t>
            </a:r>
          </a:p>
          <a:p>
            <a:endParaRPr lang="es-ES_tradnl" dirty="0" smtClean="0"/>
          </a:p>
          <a:p>
            <a:r>
              <a:rPr lang="es-ES_tradnl" dirty="0" smtClean="0"/>
              <a:t>-En el momento en</a:t>
            </a:r>
            <a:r>
              <a:rPr lang="es-ES_tradnl" baseline="0" dirty="0" smtClean="0"/>
              <a:t> el que la SC/AG acepta la CO, ya estaría disponible para poder pagarse, independientemente de que se haya incluido en una DG. El Reglamento establece un plazo de 90 días para pagar desde que el BP firma la CO.</a:t>
            </a:r>
            <a:endParaRPr lang="es-ES" dirty="0"/>
          </a:p>
        </p:txBody>
      </p:sp>
      <p:sp>
        <p:nvSpPr>
          <p:cNvPr id="4" name="3 Marcador de número de diapositiva"/>
          <p:cNvSpPr>
            <a:spLocks noGrp="1"/>
          </p:cNvSpPr>
          <p:nvPr>
            <p:ph type="sldNum" sz="quarter" idx="10"/>
          </p:nvPr>
        </p:nvSpPr>
        <p:spPr/>
        <p:txBody>
          <a:bodyPr/>
          <a:lstStyle/>
          <a:p>
            <a:fld id="{43F582DE-D296-4F90-9E20-9C11A08F609C}" type="slidenum">
              <a:rPr lang="es-ES" smtClean="0"/>
              <a:pPr/>
              <a:t>1</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Diapositiva de título">
    <p:spTree>
      <p:nvGrpSpPr>
        <p:cNvPr id="1" name=""/>
        <p:cNvGrpSpPr/>
        <p:nvPr/>
      </p:nvGrpSpPr>
      <p:grpSpPr>
        <a:xfrm>
          <a:off x="0" y="0"/>
          <a:ext cx="0" cy="0"/>
          <a:chOff x="0" y="0"/>
          <a:chExt cx="0" cy="0"/>
        </a:xfrm>
      </p:grpSpPr>
      <p:pic>
        <p:nvPicPr>
          <p:cNvPr id="7" name="6 Imagen" descr="fondo_ppt_gde_greca_gris.jpg"/>
          <p:cNvPicPr>
            <a:picLocks noChangeAspect="1"/>
          </p:cNvPicPr>
          <p:nvPr userDrawn="1"/>
        </p:nvPicPr>
        <p:blipFill>
          <a:blip r:embed="rId2" cstate="print"/>
          <a:srcRect/>
          <a:stretch>
            <a:fillRect/>
          </a:stretch>
        </p:blipFill>
        <p:spPr bwMode="auto">
          <a:xfrm>
            <a:off x="1" y="-2688"/>
            <a:ext cx="12192000" cy="6860688"/>
          </a:xfrm>
          <a:prstGeom prst="rect">
            <a:avLst/>
          </a:prstGeom>
          <a:noFill/>
          <a:ln w="9525">
            <a:noFill/>
            <a:miter lim="800000"/>
            <a:headEnd/>
            <a:tailEnd/>
          </a:ln>
        </p:spPr>
      </p:pic>
    </p:spTree>
    <p:extLst>
      <p:ext uri="{BB962C8B-B14F-4D97-AF65-F5344CB8AC3E}">
        <p14:creationId xmlns:p14="http://schemas.microsoft.com/office/powerpoint/2010/main" xmlns="" val="1587317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a:prstGeom prst="rect">
            <a:avLst/>
          </a:prstGeo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a:xfrm>
            <a:off x="838200" y="6356350"/>
            <a:ext cx="2743200" cy="365125"/>
          </a:xfrm>
          <a:prstGeom prst="rect">
            <a:avLst/>
          </a:prstGeom>
        </p:spPr>
        <p:txBody>
          <a:bodyPr/>
          <a:lstStyle/>
          <a:p>
            <a:fld id="{439B19C5-7C8C-4B31-AE68-3E955DBEA504}" type="datetimeFigureOut">
              <a:rPr lang="es-ES" smtClean="0"/>
              <a:pPr/>
              <a:t>11/12/2019</a:t>
            </a:fld>
            <a:endParaRPr lang="es-ES"/>
          </a:p>
        </p:txBody>
      </p:sp>
      <p:sp>
        <p:nvSpPr>
          <p:cNvPr id="6" name="Marcador de pie de página 5"/>
          <p:cNvSpPr>
            <a:spLocks noGrp="1"/>
          </p:cNvSpPr>
          <p:nvPr>
            <p:ph type="ftr" sz="quarter" idx="11"/>
          </p:nvPr>
        </p:nvSpPr>
        <p:spPr>
          <a:xfrm>
            <a:off x="4038600" y="6356350"/>
            <a:ext cx="4114800" cy="365125"/>
          </a:xfrm>
          <a:prstGeom prst="rect">
            <a:avLst/>
          </a:prstGeom>
        </p:spPr>
        <p:txBody>
          <a:bodyPr/>
          <a:lstStyle/>
          <a:p>
            <a:endParaRPr lang="es-ES"/>
          </a:p>
        </p:txBody>
      </p:sp>
      <p:sp>
        <p:nvSpPr>
          <p:cNvPr id="7" name="Marcador de número de diapositiva 6"/>
          <p:cNvSpPr>
            <a:spLocks noGrp="1"/>
          </p:cNvSpPr>
          <p:nvPr>
            <p:ph type="sldNum" sz="quarter" idx="12"/>
          </p:nvPr>
        </p:nvSpPr>
        <p:spPr>
          <a:xfrm>
            <a:off x="8610600" y="6356350"/>
            <a:ext cx="2743200" cy="365125"/>
          </a:xfrm>
          <a:prstGeom prst="rect">
            <a:avLst/>
          </a:prstGeom>
        </p:spPr>
        <p:txBody>
          <a:bodyPr/>
          <a:lstStyle/>
          <a:p>
            <a:fld id="{E4224329-0D80-451E-BA64-6A598EA57664}" type="slidenum">
              <a:rPr lang="es-ES" smtClean="0"/>
              <a:pPr/>
              <a:t>‹Nº›</a:t>
            </a:fld>
            <a:endParaRPr lang="es-ES"/>
          </a:p>
        </p:txBody>
      </p:sp>
    </p:spTree>
    <p:extLst>
      <p:ext uri="{BB962C8B-B14F-4D97-AF65-F5344CB8AC3E}">
        <p14:creationId xmlns:p14="http://schemas.microsoft.com/office/powerpoint/2010/main" xmlns="" val="3282651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325563"/>
          </a:xfrm>
          <a:prstGeom prst="rect">
            <a:avLst/>
          </a:prstGeom>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1825625"/>
            <a:ext cx="10515600" cy="4351338"/>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a:xfrm>
            <a:off x="838200" y="6356350"/>
            <a:ext cx="2743200" cy="365125"/>
          </a:xfrm>
          <a:prstGeom prst="rect">
            <a:avLst/>
          </a:prstGeom>
        </p:spPr>
        <p:txBody>
          <a:bodyPr/>
          <a:lstStyle/>
          <a:p>
            <a:fld id="{439B19C5-7C8C-4B31-AE68-3E955DBEA504}" type="datetimeFigureOut">
              <a:rPr lang="es-ES" smtClean="0"/>
              <a:pPr/>
              <a:t>11/12/2019</a:t>
            </a:fld>
            <a:endParaRPr lang="es-ES"/>
          </a:p>
        </p:txBody>
      </p:sp>
      <p:sp>
        <p:nvSpPr>
          <p:cNvPr id="5" name="Marcador de pie de página 4"/>
          <p:cNvSpPr>
            <a:spLocks noGrp="1"/>
          </p:cNvSpPr>
          <p:nvPr>
            <p:ph type="ftr" sz="quarter" idx="11"/>
          </p:nvPr>
        </p:nvSpPr>
        <p:spPr>
          <a:xfrm>
            <a:off x="4038600" y="6356350"/>
            <a:ext cx="4114800" cy="365125"/>
          </a:xfrm>
          <a:prstGeom prst="rect">
            <a:avLst/>
          </a:prstGeom>
        </p:spPr>
        <p:txBody>
          <a:bodyPr/>
          <a:lstStyle/>
          <a:p>
            <a:endParaRPr lang="es-ES"/>
          </a:p>
        </p:txBody>
      </p:sp>
      <p:sp>
        <p:nvSpPr>
          <p:cNvPr id="6" name="Marcador de número de diapositiva 5"/>
          <p:cNvSpPr>
            <a:spLocks noGrp="1"/>
          </p:cNvSpPr>
          <p:nvPr>
            <p:ph type="sldNum" sz="quarter" idx="12"/>
          </p:nvPr>
        </p:nvSpPr>
        <p:spPr>
          <a:xfrm>
            <a:off x="8610600" y="6356350"/>
            <a:ext cx="2743200" cy="365125"/>
          </a:xfrm>
          <a:prstGeom prst="rect">
            <a:avLst/>
          </a:prstGeom>
        </p:spPr>
        <p:txBody>
          <a:bodyPr/>
          <a:lstStyle/>
          <a:p>
            <a:fld id="{E4224329-0D80-451E-BA64-6A598EA57664}" type="slidenum">
              <a:rPr lang="es-ES" smtClean="0"/>
              <a:pPr/>
              <a:t>‹Nº›</a:t>
            </a:fld>
            <a:endParaRPr lang="es-ES"/>
          </a:p>
        </p:txBody>
      </p:sp>
    </p:spTree>
    <p:extLst>
      <p:ext uri="{BB962C8B-B14F-4D97-AF65-F5344CB8AC3E}">
        <p14:creationId xmlns:p14="http://schemas.microsoft.com/office/powerpoint/2010/main" xmlns="" val="19243100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a:prstGeom prst="rect">
            <a:avLst/>
          </a:prstGeo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a:xfrm>
            <a:off x="838200" y="6356350"/>
            <a:ext cx="2743200" cy="365125"/>
          </a:xfrm>
          <a:prstGeom prst="rect">
            <a:avLst/>
          </a:prstGeom>
        </p:spPr>
        <p:txBody>
          <a:bodyPr/>
          <a:lstStyle/>
          <a:p>
            <a:fld id="{439B19C5-7C8C-4B31-AE68-3E955DBEA504}" type="datetimeFigureOut">
              <a:rPr lang="es-ES" smtClean="0"/>
              <a:pPr/>
              <a:t>11/12/2019</a:t>
            </a:fld>
            <a:endParaRPr lang="es-ES"/>
          </a:p>
        </p:txBody>
      </p:sp>
      <p:sp>
        <p:nvSpPr>
          <p:cNvPr id="5" name="Marcador de pie de página 4"/>
          <p:cNvSpPr>
            <a:spLocks noGrp="1"/>
          </p:cNvSpPr>
          <p:nvPr>
            <p:ph type="ftr" sz="quarter" idx="11"/>
          </p:nvPr>
        </p:nvSpPr>
        <p:spPr>
          <a:xfrm>
            <a:off x="4038600" y="6356350"/>
            <a:ext cx="4114800" cy="365125"/>
          </a:xfrm>
          <a:prstGeom prst="rect">
            <a:avLst/>
          </a:prstGeom>
        </p:spPr>
        <p:txBody>
          <a:bodyPr/>
          <a:lstStyle/>
          <a:p>
            <a:endParaRPr lang="es-ES"/>
          </a:p>
        </p:txBody>
      </p:sp>
      <p:sp>
        <p:nvSpPr>
          <p:cNvPr id="6" name="Marcador de número de diapositiva 5"/>
          <p:cNvSpPr>
            <a:spLocks noGrp="1"/>
          </p:cNvSpPr>
          <p:nvPr>
            <p:ph type="sldNum" sz="quarter" idx="12"/>
          </p:nvPr>
        </p:nvSpPr>
        <p:spPr>
          <a:xfrm>
            <a:off x="8610600" y="6356350"/>
            <a:ext cx="2743200" cy="365125"/>
          </a:xfrm>
          <a:prstGeom prst="rect">
            <a:avLst/>
          </a:prstGeom>
        </p:spPr>
        <p:txBody>
          <a:bodyPr/>
          <a:lstStyle/>
          <a:p>
            <a:fld id="{E4224329-0D80-451E-BA64-6A598EA57664}" type="slidenum">
              <a:rPr lang="es-ES" smtClean="0"/>
              <a:pPr/>
              <a:t>‹Nº›</a:t>
            </a:fld>
            <a:endParaRPr lang="es-ES"/>
          </a:p>
        </p:txBody>
      </p:sp>
    </p:spTree>
    <p:extLst>
      <p:ext uri="{BB962C8B-B14F-4D97-AF65-F5344CB8AC3E}">
        <p14:creationId xmlns:p14="http://schemas.microsoft.com/office/powerpoint/2010/main" xmlns="" val="650778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pic>
        <p:nvPicPr>
          <p:cNvPr id="7" name="6 Imagen" descr="fondo_ppt_gde_greca_gris.jpg"/>
          <p:cNvPicPr>
            <a:picLocks noChangeAspect="1"/>
          </p:cNvPicPr>
          <p:nvPr userDrawn="1"/>
        </p:nvPicPr>
        <p:blipFill>
          <a:blip r:embed="rId2" cstate="print"/>
          <a:srcRect/>
          <a:stretch>
            <a:fillRect/>
          </a:stretch>
        </p:blipFill>
        <p:spPr bwMode="auto">
          <a:xfrm>
            <a:off x="1" y="-2688"/>
            <a:ext cx="12192000" cy="6860688"/>
          </a:xfrm>
          <a:prstGeom prst="rect">
            <a:avLst/>
          </a:prstGeom>
          <a:noFill/>
          <a:ln w="9525">
            <a:noFill/>
            <a:miter lim="800000"/>
            <a:headEnd/>
            <a:tailEnd/>
          </a:ln>
        </p:spPr>
      </p:pic>
    </p:spTree>
    <p:extLst>
      <p:ext uri="{BB962C8B-B14F-4D97-AF65-F5344CB8AC3E}">
        <p14:creationId xmlns:p14="http://schemas.microsoft.com/office/powerpoint/2010/main" xmlns="" val="3309399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pic>
        <p:nvPicPr>
          <p:cNvPr id="7" name="6 Imagen" descr="fondo_ppt_gde_greca_gris.jpg"/>
          <p:cNvPicPr>
            <a:picLocks noChangeAspect="1"/>
          </p:cNvPicPr>
          <p:nvPr userDrawn="1"/>
        </p:nvPicPr>
        <p:blipFill>
          <a:blip r:embed="rId2" cstate="print"/>
          <a:srcRect/>
          <a:stretch>
            <a:fillRect/>
          </a:stretch>
        </p:blipFill>
        <p:spPr bwMode="auto">
          <a:xfrm>
            <a:off x="1" y="-2688"/>
            <a:ext cx="12192000" cy="6860688"/>
          </a:xfrm>
          <a:prstGeom prst="rect">
            <a:avLst/>
          </a:prstGeom>
          <a:noFill/>
          <a:ln w="9525">
            <a:noFill/>
            <a:miter lim="800000"/>
            <a:headEnd/>
            <a:tailEnd/>
          </a:ln>
        </p:spPr>
      </p:pic>
    </p:spTree>
    <p:extLst>
      <p:ext uri="{BB962C8B-B14F-4D97-AF65-F5344CB8AC3E}">
        <p14:creationId xmlns:p14="http://schemas.microsoft.com/office/powerpoint/2010/main" xmlns="" val="259969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a:prstGeom prst="rect">
            <a:avLst/>
          </a:prstGeo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a:xfrm>
            <a:off x="838200" y="6356350"/>
            <a:ext cx="2743200" cy="365125"/>
          </a:xfrm>
          <a:prstGeom prst="rect">
            <a:avLst/>
          </a:prstGeom>
        </p:spPr>
        <p:txBody>
          <a:bodyPr/>
          <a:lstStyle/>
          <a:p>
            <a:fld id="{439B19C5-7C8C-4B31-AE68-3E955DBEA504}" type="datetimeFigureOut">
              <a:rPr lang="es-ES" smtClean="0"/>
              <a:pPr/>
              <a:t>11/12/2019</a:t>
            </a:fld>
            <a:endParaRPr lang="es-ES"/>
          </a:p>
        </p:txBody>
      </p:sp>
      <p:sp>
        <p:nvSpPr>
          <p:cNvPr id="5" name="Marcador de pie de página 4"/>
          <p:cNvSpPr>
            <a:spLocks noGrp="1"/>
          </p:cNvSpPr>
          <p:nvPr>
            <p:ph type="ftr" sz="quarter" idx="11"/>
          </p:nvPr>
        </p:nvSpPr>
        <p:spPr>
          <a:xfrm>
            <a:off x="4038600" y="6356350"/>
            <a:ext cx="4114800" cy="365125"/>
          </a:xfrm>
          <a:prstGeom prst="rect">
            <a:avLst/>
          </a:prstGeom>
        </p:spPr>
        <p:txBody>
          <a:bodyPr/>
          <a:lstStyle/>
          <a:p>
            <a:endParaRPr lang="es-ES"/>
          </a:p>
        </p:txBody>
      </p:sp>
      <p:sp>
        <p:nvSpPr>
          <p:cNvPr id="6" name="Marcador de número de diapositiva 5"/>
          <p:cNvSpPr>
            <a:spLocks noGrp="1"/>
          </p:cNvSpPr>
          <p:nvPr>
            <p:ph type="sldNum" sz="quarter" idx="12"/>
          </p:nvPr>
        </p:nvSpPr>
        <p:spPr>
          <a:xfrm>
            <a:off x="8610600" y="6356350"/>
            <a:ext cx="2743200" cy="365125"/>
          </a:xfrm>
          <a:prstGeom prst="rect">
            <a:avLst/>
          </a:prstGeom>
        </p:spPr>
        <p:txBody>
          <a:bodyPr/>
          <a:lstStyle/>
          <a:p>
            <a:fld id="{E4224329-0D80-451E-BA64-6A598EA57664}" type="slidenum">
              <a:rPr lang="es-ES" smtClean="0"/>
              <a:pPr/>
              <a:t>‹Nº›</a:t>
            </a:fld>
            <a:endParaRPr lang="es-ES"/>
          </a:p>
        </p:txBody>
      </p:sp>
    </p:spTree>
    <p:extLst>
      <p:ext uri="{BB962C8B-B14F-4D97-AF65-F5344CB8AC3E}">
        <p14:creationId xmlns:p14="http://schemas.microsoft.com/office/powerpoint/2010/main" xmlns="" val="3390523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325563"/>
          </a:xfrm>
          <a:prstGeom prst="rect">
            <a:avLst/>
          </a:prstGeom>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a:xfrm>
            <a:off x="838200" y="6356350"/>
            <a:ext cx="2743200" cy="365125"/>
          </a:xfrm>
          <a:prstGeom prst="rect">
            <a:avLst/>
          </a:prstGeom>
        </p:spPr>
        <p:txBody>
          <a:bodyPr/>
          <a:lstStyle/>
          <a:p>
            <a:fld id="{439B19C5-7C8C-4B31-AE68-3E955DBEA504}" type="datetimeFigureOut">
              <a:rPr lang="es-ES" smtClean="0"/>
              <a:pPr/>
              <a:t>11/12/2019</a:t>
            </a:fld>
            <a:endParaRPr lang="es-ES"/>
          </a:p>
        </p:txBody>
      </p:sp>
      <p:sp>
        <p:nvSpPr>
          <p:cNvPr id="6" name="Marcador de pie de página 5"/>
          <p:cNvSpPr>
            <a:spLocks noGrp="1"/>
          </p:cNvSpPr>
          <p:nvPr>
            <p:ph type="ftr" sz="quarter" idx="11"/>
          </p:nvPr>
        </p:nvSpPr>
        <p:spPr>
          <a:xfrm>
            <a:off x="4038600" y="6356350"/>
            <a:ext cx="4114800" cy="365125"/>
          </a:xfrm>
          <a:prstGeom prst="rect">
            <a:avLst/>
          </a:prstGeom>
        </p:spPr>
        <p:txBody>
          <a:bodyPr/>
          <a:lstStyle/>
          <a:p>
            <a:endParaRPr lang="es-ES"/>
          </a:p>
        </p:txBody>
      </p:sp>
      <p:sp>
        <p:nvSpPr>
          <p:cNvPr id="7" name="Marcador de número de diapositiva 6"/>
          <p:cNvSpPr>
            <a:spLocks noGrp="1"/>
          </p:cNvSpPr>
          <p:nvPr>
            <p:ph type="sldNum" sz="quarter" idx="12"/>
          </p:nvPr>
        </p:nvSpPr>
        <p:spPr>
          <a:xfrm>
            <a:off x="8610600" y="6356350"/>
            <a:ext cx="2743200" cy="365125"/>
          </a:xfrm>
          <a:prstGeom prst="rect">
            <a:avLst/>
          </a:prstGeom>
        </p:spPr>
        <p:txBody>
          <a:bodyPr/>
          <a:lstStyle/>
          <a:p>
            <a:fld id="{E4224329-0D80-451E-BA64-6A598EA57664}" type="slidenum">
              <a:rPr lang="es-ES" smtClean="0"/>
              <a:pPr/>
              <a:t>‹Nº›</a:t>
            </a:fld>
            <a:endParaRPr lang="es-ES"/>
          </a:p>
        </p:txBody>
      </p:sp>
    </p:spTree>
    <p:extLst>
      <p:ext uri="{BB962C8B-B14F-4D97-AF65-F5344CB8AC3E}">
        <p14:creationId xmlns:p14="http://schemas.microsoft.com/office/powerpoint/2010/main" xmlns="" val="266538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a:prstGeom prst="rect">
            <a:avLst/>
          </a:prstGeo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a:xfrm>
            <a:off x="838200" y="6356350"/>
            <a:ext cx="2743200" cy="365125"/>
          </a:xfrm>
          <a:prstGeom prst="rect">
            <a:avLst/>
          </a:prstGeom>
        </p:spPr>
        <p:txBody>
          <a:bodyPr/>
          <a:lstStyle/>
          <a:p>
            <a:fld id="{439B19C5-7C8C-4B31-AE68-3E955DBEA504}" type="datetimeFigureOut">
              <a:rPr lang="es-ES" smtClean="0"/>
              <a:pPr/>
              <a:t>11/12/2019</a:t>
            </a:fld>
            <a:endParaRPr lang="es-ES"/>
          </a:p>
        </p:txBody>
      </p:sp>
      <p:sp>
        <p:nvSpPr>
          <p:cNvPr id="8" name="Marcador de pie de página 7"/>
          <p:cNvSpPr>
            <a:spLocks noGrp="1"/>
          </p:cNvSpPr>
          <p:nvPr>
            <p:ph type="ftr" sz="quarter" idx="11"/>
          </p:nvPr>
        </p:nvSpPr>
        <p:spPr>
          <a:xfrm>
            <a:off x="4038600" y="6356350"/>
            <a:ext cx="4114800" cy="365125"/>
          </a:xfrm>
          <a:prstGeom prst="rect">
            <a:avLst/>
          </a:prstGeom>
        </p:spPr>
        <p:txBody>
          <a:bodyPr/>
          <a:lstStyle/>
          <a:p>
            <a:endParaRPr lang="es-ES"/>
          </a:p>
        </p:txBody>
      </p:sp>
      <p:sp>
        <p:nvSpPr>
          <p:cNvPr id="9" name="Marcador de número de diapositiva 8"/>
          <p:cNvSpPr>
            <a:spLocks noGrp="1"/>
          </p:cNvSpPr>
          <p:nvPr>
            <p:ph type="sldNum" sz="quarter" idx="12"/>
          </p:nvPr>
        </p:nvSpPr>
        <p:spPr>
          <a:xfrm>
            <a:off x="8610600" y="6356350"/>
            <a:ext cx="2743200" cy="365125"/>
          </a:xfrm>
          <a:prstGeom prst="rect">
            <a:avLst/>
          </a:prstGeom>
        </p:spPr>
        <p:txBody>
          <a:bodyPr/>
          <a:lstStyle/>
          <a:p>
            <a:fld id="{E4224329-0D80-451E-BA64-6A598EA57664}" type="slidenum">
              <a:rPr lang="es-ES" smtClean="0"/>
              <a:pPr/>
              <a:t>‹Nº›</a:t>
            </a:fld>
            <a:endParaRPr lang="es-ES"/>
          </a:p>
        </p:txBody>
      </p:sp>
    </p:spTree>
    <p:extLst>
      <p:ext uri="{BB962C8B-B14F-4D97-AF65-F5344CB8AC3E}">
        <p14:creationId xmlns:p14="http://schemas.microsoft.com/office/powerpoint/2010/main" xmlns="" val="2454571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325563"/>
          </a:xfrm>
          <a:prstGeom prst="rect">
            <a:avLst/>
          </a:prstGeom>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a:xfrm>
            <a:off x="838200" y="6356350"/>
            <a:ext cx="2743200" cy="365125"/>
          </a:xfrm>
          <a:prstGeom prst="rect">
            <a:avLst/>
          </a:prstGeom>
        </p:spPr>
        <p:txBody>
          <a:bodyPr/>
          <a:lstStyle/>
          <a:p>
            <a:fld id="{439B19C5-7C8C-4B31-AE68-3E955DBEA504}" type="datetimeFigureOut">
              <a:rPr lang="es-ES" smtClean="0"/>
              <a:pPr/>
              <a:t>11/12/2019</a:t>
            </a:fld>
            <a:endParaRPr lang="es-ES"/>
          </a:p>
        </p:txBody>
      </p:sp>
      <p:sp>
        <p:nvSpPr>
          <p:cNvPr id="4" name="Marcador de pie de página 3"/>
          <p:cNvSpPr>
            <a:spLocks noGrp="1"/>
          </p:cNvSpPr>
          <p:nvPr>
            <p:ph type="ftr" sz="quarter" idx="11"/>
          </p:nvPr>
        </p:nvSpPr>
        <p:spPr>
          <a:xfrm>
            <a:off x="4038600" y="6356350"/>
            <a:ext cx="4114800" cy="365125"/>
          </a:xfrm>
          <a:prstGeom prst="rect">
            <a:avLst/>
          </a:prstGeom>
        </p:spPr>
        <p:txBody>
          <a:bodyPr/>
          <a:lstStyle/>
          <a:p>
            <a:endParaRPr lang="es-ES"/>
          </a:p>
        </p:txBody>
      </p:sp>
      <p:sp>
        <p:nvSpPr>
          <p:cNvPr id="5" name="Marcador de número de diapositiva 4"/>
          <p:cNvSpPr>
            <a:spLocks noGrp="1"/>
          </p:cNvSpPr>
          <p:nvPr>
            <p:ph type="sldNum" sz="quarter" idx="12"/>
          </p:nvPr>
        </p:nvSpPr>
        <p:spPr>
          <a:xfrm>
            <a:off x="8610600" y="6356350"/>
            <a:ext cx="2743200" cy="365125"/>
          </a:xfrm>
          <a:prstGeom prst="rect">
            <a:avLst/>
          </a:prstGeom>
        </p:spPr>
        <p:txBody>
          <a:bodyPr/>
          <a:lstStyle/>
          <a:p>
            <a:fld id="{E4224329-0D80-451E-BA64-6A598EA57664}" type="slidenum">
              <a:rPr lang="es-ES" smtClean="0"/>
              <a:pPr/>
              <a:t>‹Nº›</a:t>
            </a:fld>
            <a:endParaRPr lang="es-ES"/>
          </a:p>
        </p:txBody>
      </p:sp>
    </p:spTree>
    <p:extLst>
      <p:ext uri="{BB962C8B-B14F-4D97-AF65-F5344CB8AC3E}">
        <p14:creationId xmlns:p14="http://schemas.microsoft.com/office/powerpoint/2010/main" xmlns="" val="4097525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a:xfrm>
            <a:off x="838200" y="6356350"/>
            <a:ext cx="2743200" cy="365125"/>
          </a:xfrm>
          <a:prstGeom prst="rect">
            <a:avLst/>
          </a:prstGeom>
        </p:spPr>
        <p:txBody>
          <a:bodyPr/>
          <a:lstStyle/>
          <a:p>
            <a:fld id="{439B19C5-7C8C-4B31-AE68-3E955DBEA504}" type="datetimeFigureOut">
              <a:rPr lang="es-ES" smtClean="0"/>
              <a:pPr/>
              <a:t>11/12/2019</a:t>
            </a:fld>
            <a:endParaRPr lang="es-ES"/>
          </a:p>
        </p:txBody>
      </p:sp>
      <p:sp>
        <p:nvSpPr>
          <p:cNvPr id="3" name="Marcador de pie de página 2"/>
          <p:cNvSpPr>
            <a:spLocks noGrp="1"/>
          </p:cNvSpPr>
          <p:nvPr>
            <p:ph type="ftr" sz="quarter" idx="11"/>
          </p:nvPr>
        </p:nvSpPr>
        <p:spPr>
          <a:xfrm>
            <a:off x="4038600" y="6356350"/>
            <a:ext cx="4114800" cy="365125"/>
          </a:xfrm>
          <a:prstGeom prst="rect">
            <a:avLst/>
          </a:prstGeom>
        </p:spPr>
        <p:txBody>
          <a:bodyPr/>
          <a:lstStyle/>
          <a:p>
            <a:endParaRPr lang="es-ES"/>
          </a:p>
        </p:txBody>
      </p:sp>
      <p:sp>
        <p:nvSpPr>
          <p:cNvPr id="4" name="Marcador de número de diapositiva 3"/>
          <p:cNvSpPr>
            <a:spLocks noGrp="1"/>
          </p:cNvSpPr>
          <p:nvPr>
            <p:ph type="sldNum" sz="quarter" idx="12"/>
          </p:nvPr>
        </p:nvSpPr>
        <p:spPr>
          <a:xfrm>
            <a:off x="8610600" y="6356350"/>
            <a:ext cx="2743200" cy="365125"/>
          </a:xfrm>
          <a:prstGeom prst="rect">
            <a:avLst/>
          </a:prstGeom>
        </p:spPr>
        <p:txBody>
          <a:bodyPr/>
          <a:lstStyle/>
          <a:p>
            <a:fld id="{E4224329-0D80-451E-BA64-6A598EA57664}" type="slidenum">
              <a:rPr lang="es-ES" smtClean="0"/>
              <a:pPr/>
              <a:t>‹Nº›</a:t>
            </a:fld>
            <a:endParaRPr lang="es-ES"/>
          </a:p>
        </p:txBody>
      </p:sp>
    </p:spTree>
    <p:extLst>
      <p:ext uri="{BB962C8B-B14F-4D97-AF65-F5344CB8AC3E}">
        <p14:creationId xmlns:p14="http://schemas.microsoft.com/office/powerpoint/2010/main" xmlns="" val="1258039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a:prstGeom prst="rect">
            <a:avLst/>
          </a:prstGeo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a:xfrm>
            <a:off x="838200" y="6356350"/>
            <a:ext cx="2743200" cy="365125"/>
          </a:xfrm>
          <a:prstGeom prst="rect">
            <a:avLst/>
          </a:prstGeom>
        </p:spPr>
        <p:txBody>
          <a:bodyPr/>
          <a:lstStyle/>
          <a:p>
            <a:fld id="{439B19C5-7C8C-4B31-AE68-3E955DBEA504}" type="datetimeFigureOut">
              <a:rPr lang="es-ES" smtClean="0"/>
              <a:pPr/>
              <a:t>11/12/2019</a:t>
            </a:fld>
            <a:endParaRPr lang="es-ES"/>
          </a:p>
        </p:txBody>
      </p:sp>
      <p:sp>
        <p:nvSpPr>
          <p:cNvPr id="6" name="Marcador de pie de página 5"/>
          <p:cNvSpPr>
            <a:spLocks noGrp="1"/>
          </p:cNvSpPr>
          <p:nvPr>
            <p:ph type="ftr" sz="quarter" idx="11"/>
          </p:nvPr>
        </p:nvSpPr>
        <p:spPr>
          <a:xfrm>
            <a:off x="4038600" y="6356350"/>
            <a:ext cx="4114800" cy="365125"/>
          </a:xfrm>
          <a:prstGeom prst="rect">
            <a:avLst/>
          </a:prstGeom>
        </p:spPr>
        <p:txBody>
          <a:bodyPr/>
          <a:lstStyle/>
          <a:p>
            <a:endParaRPr lang="es-ES"/>
          </a:p>
        </p:txBody>
      </p:sp>
      <p:sp>
        <p:nvSpPr>
          <p:cNvPr id="7" name="Marcador de número de diapositiva 6"/>
          <p:cNvSpPr>
            <a:spLocks noGrp="1"/>
          </p:cNvSpPr>
          <p:nvPr>
            <p:ph type="sldNum" sz="quarter" idx="12"/>
          </p:nvPr>
        </p:nvSpPr>
        <p:spPr>
          <a:xfrm>
            <a:off x="8610600" y="6356350"/>
            <a:ext cx="2743200" cy="365125"/>
          </a:xfrm>
          <a:prstGeom prst="rect">
            <a:avLst/>
          </a:prstGeom>
        </p:spPr>
        <p:txBody>
          <a:bodyPr/>
          <a:lstStyle/>
          <a:p>
            <a:fld id="{E4224329-0D80-451E-BA64-6A598EA57664}" type="slidenum">
              <a:rPr lang="es-ES" smtClean="0"/>
              <a:pPr/>
              <a:t>‹Nº›</a:t>
            </a:fld>
            <a:endParaRPr lang="es-ES"/>
          </a:p>
        </p:txBody>
      </p:sp>
    </p:spTree>
    <p:extLst>
      <p:ext uri="{BB962C8B-B14F-4D97-AF65-F5344CB8AC3E}">
        <p14:creationId xmlns:p14="http://schemas.microsoft.com/office/powerpoint/2010/main" xmlns="" val="1301910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772400208"/>
      </p:ext>
    </p:extLst>
  </p:cSld>
  <p:clrMap bg1="lt1" tx1="dk1" bg2="lt2" tx2="dk2" accent1="accent1" accent2="accent2" accent3="accent3" accent4="accent4" accent5="accent5" accent6="accent6" hlink="hlink" folHlink="folHlink"/>
  <p:sldLayoutIdLst>
    <p:sldLayoutId id="2147483661"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720783" y="1699709"/>
            <a:ext cx="1409253" cy="369332"/>
          </a:xfrm>
          <a:prstGeom prst="rect">
            <a:avLst/>
          </a:prstGeom>
          <a:solidFill>
            <a:srgbClr val="339933"/>
          </a:solidFill>
          <a:ln>
            <a:solidFill>
              <a:schemeClr val="tx1"/>
            </a:solidFill>
          </a:ln>
        </p:spPr>
        <p:txBody>
          <a:bodyPr wrap="square" rtlCol="0">
            <a:spAutoFit/>
          </a:bodyPr>
          <a:lstStyle>
            <a:defPPr>
              <a:defRPr lang="es-ES"/>
            </a:defPPr>
            <a:lvl1pPr algn="ctr">
              <a:defRPr>
                <a:solidFill>
                  <a:schemeClr val="bg1"/>
                </a:solidFill>
              </a:defRPr>
            </a:lvl1pPr>
          </a:lstStyle>
          <a:p>
            <a:r>
              <a:rPr lang="es-ES_tradnl" b="1" dirty="0" smtClean="0"/>
              <a:t>Beneficiario</a:t>
            </a:r>
            <a:endParaRPr lang="es-ES" b="1" dirty="0"/>
          </a:p>
        </p:txBody>
      </p:sp>
      <p:cxnSp>
        <p:nvCxnSpPr>
          <p:cNvPr id="7" name="Conector recto de flecha 6"/>
          <p:cNvCxnSpPr>
            <a:stCxn id="4" idx="3"/>
            <a:endCxn id="23" idx="1"/>
          </p:cNvCxnSpPr>
          <p:nvPr/>
        </p:nvCxnSpPr>
        <p:spPr>
          <a:xfrm flipV="1">
            <a:off x="2130036" y="1855064"/>
            <a:ext cx="1882684" cy="29311"/>
          </a:xfrm>
          <a:prstGeom prst="straightConnector1">
            <a:avLst/>
          </a:prstGeom>
          <a:ln w="19050">
            <a:solidFill>
              <a:srgbClr val="0000FF"/>
            </a:solidFill>
            <a:tailEnd type="triangle"/>
          </a:ln>
        </p:spPr>
        <p:style>
          <a:lnRef idx="1">
            <a:schemeClr val="accent1"/>
          </a:lnRef>
          <a:fillRef idx="0">
            <a:schemeClr val="accent1"/>
          </a:fillRef>
          <a:effectRef idx="0">
            <a:schemeClr val="accent1"/>
          </a:effectRef>
          <a:fontRef idx="minor">
            <a:schemeClr val="tx1"/>
          </a:fontRef>
        </p:style>
      </p:cxnSp>
      <p:sp>
        <p:nvSpPr>
          <p:cNvPr id="9" name="CuadroTexto 8"/>
          <p:cNvSpPr txBox="1"/>
          <p:nvPr/>
        </p:nvSpPr>
        <p:spPr>
          <a:xfrm>
            <a:off x="2296011" y="1132947"/>
            <a:ext cx="1711660" cy="461665"/>
          </a:xfrm>
          <a:prstGeom prst="rect">
            <a:avLst/>
          </a:prstGeom>
          <a:noFill/>
          <a:ln>
            <a:solidFill>
              <a:schemeClr val="tx1"/>
            </a:solidFill>
          </a:ln>
        </p:spPr>
        <p:txBody>
          <a:bodyPr wrap="square" rtlCol="0">
            <a:spAutoFit/>
          </a:bodyPr>
          <a:lstStyle/>
          <a:p>
            <a:pPr algn="ctr"/>
            <a:r>
              <a:rPr lang="es-ES_tradnl" sz="1200" b="1" dirty="0" smtClean="0"/>
              <a:t>Grabación continua de gastos</a:t>
            </a:r>
            <a:endParaRPr lang="es-ES" sz="1200" b="1" dirty="0"/>
          </a:p>
        </p:txBody>
      </p:sp>
      <p:sp>
        <p:nvSpPr>
          <p:cNvPr id="23" name="CuadroTexto 22"/>
          <p:cNvSpPr txBox="1"/>
          <p:nvPr/>
        </p:nvSpPr>
        <p:spPr>
          <a:xfrm>
            <a:off x="4012720" y="1701175"/>
            <a:ext cx="2325409" cy="307777"/>
          </a:xfrm>
          <a:prstGeom prst="rect">
            <a:avLst/>
          </a:prstGeom>
          <a:noFill/>
          <a:ln>
            <a:solidFill>
              <a:schemeClr val="tx1"/>
            </a:solidFill>
          </a:ln>
        </p:spPr>
        <p:txBody>
          <a:bodyPr wrap="square" rtlCol="0">
            <a:spAutoFit/>
          </a:bodyPr>
          <a:lstStyle/>
          <a:p>
            <a:pPr algn="ctr"/>
            <a:r>
              <a:rPr lang="es-ES_tradnl" sz="1400" dirty="0" smtClean="0"/>
              <a:t>Crea validación de gastos</a:t>
            </a:r>
            <a:endParaRPr lang="es-ES" sz="1400" dirty="0"/>
          </a:p>
        </p:txBody>
      </p:sp>
      <p:cxnSp>
        <p:nvCxnSpPr>
          <p:cNvPr id="24" name="Conector recto de flecha 23"/>
          <p:cNvCxnSpPr/>
          <p:nvPr/>
        </p:nvCxnSpPr>
        <p:spPr>
          <a:xfrm flipV="1">
            <a:off x="6400800" y="1857706"/>
            <a:ext cx="2224914" cy="25523"/>
          </a:xfrm>
          <a:prstGeom prst="straightConnector1">
            <a:avLst/>
          </a:prstGeom>
          <a:ln w="19050">
            <a:solidFill>
              <a:srgbClr val="0000FF"/>
            </a:solidFill>
            <a:tailEnd type="triangle"/>
          </a:ln>
        </p:spPr>
        <p:style>
          <a:lnRef idx="1">
            <a:schemeClr val="accent1"/>
          </a:lnRef>
          <a:fillRef idx="0">
            <a:schemeClr val="accent1"/>
          </a:fillRef>
          <a:effectRef idx="0">
            <a:schemeClr val="accent1"/>
          </a:effectRef>
          <a:fontRef idx="minor">
            <a:schemeClr val="tx1"/>
          </a:fontRef>
        </p:style>
      </p:cxnSp>
      <p:sp>
        <p:nvSpPr>
          <p:cNvPr id="26" name="CuadroTexto 25"/>
          <p:cNvSpPr txBox="1"/>
          <p:nvPr/>
        </p:nvSpPr>
        <p:spPr>
          <a:xfrm>
            <a:off x="8720965" y="1638587"/>
            <a:ext cx="999978" cy="369332"/>
          </a:xfrm>
          <a:prstGeom prst="rect">
            <a:avLst/>
          </a:prstGeom>
          <a:solidFill>
            <a:srgbClr val="0000FF"/>
          </a:solidFill>
          <a:ln>
            <a:solidFill>
              <a:schemeClr val="tx1"/>
            </a:solidFill>
          </a:ln>
        </p:spPr>
        <p:txBody>
          <a:bodyPr wrap="square" rtlCol="0">
            <a:spAutoFit/>
          </a:bodyPr>
          <a:lstStyle>
            <a:defPPr>
              <a:defRPr lang="es-ES"/>
            </a:defPPr>
            <a:lvl1pPr algn="ctr">
              <a:defRPr>
                <a:solidFill>
                  <a:schemeClr val="bg1"/>
                </a:solidFill>
              </a:defRPr>
            </a:lvl1pPr>
          </a:lstStyle>
          <a:p>
            <a:r>
              <a:rPr lang="es-ES_tradnl" b="1" dirty="0"/>
              <a:t>Auditor</a:t>
            </a:r>
            <a:endParaRPr lang="es-ES" b="1" dirty="0"/>
          </a:p>
        </p:txBody>
      </p:sp>
      <p:sp>
        <p:nvSpPr>
          <p:cNvPr id="40" name="CuadroTexto 39"/>
          <p:cNvSpPr txBox="1"/>
          <p:nvPr/>
        </p:nvSpPr>
        <p:spPr>
          <a:xfrm>
            <a:off x="9584320" y="1318267"/>
            <a:ext cx="1454351" cy="276999"/>
          </a:xfrm>
          <a:prstGeom prst="rect">
            <a:avLst/>
          </a:prstGeom>
          <a:noFill/>
          <a:ln>
            <a:solidFill>
              <a:schemeClr val="tx1"/>
            </a:solidFill>
          </a:ln>
        </p:spPr>
        <p:txBody>
          <a:bodyPr wrap="square" rtlCol="0">
            <a:spAutoFit/>
          </a:bodyPr>
          <a:lstStyle/>
          <a:p>
            <a:pPr algn="ctr"/>
            <a:r>
              <a:rPr lang="es-ES_tradnl" sz="1200" dirty="0" smtClean="0">
                <a:solidFill>
                  <a:srgbClr val="0000FF"/>
                </a:solidFill>
              </a:rPr>
              <a:t>Gasto verificado</a:t>
            </a:r>
            <a:endParaRPr lang="es-ES" sz="1200" dirty="0">
              <a:solidFill>
                <a:srgbClr val="0000FF"/>
              </a:solidFill>
            </a:endParaRPr>
          </a:p>
        </p:txBody>
      </p:sp>
      <p:sp>
        <p:nvSpPr>
          <p:cNvPr id="44" name="CuadroTexto 43"/>
          <p:cNvSpPr txBox="1"/>
          <p:nvPr/>
        </p:nvSpPr>
        <p:spPr>
          <a:xfrm>
            <a:off x="11038671" y="1630601"/>
            <a:ext cx="1097281" cy="369332"/>
          </a:xfrm>
          <a:prstGeom prst="rect">
            <a:avLst/>
          </a:prstGeom>
          <a:solidFill>
            <a:srgbClr val="0000FF"/>
          </a:solidFill>
          <a:ln>
            <a:solidFill>
              <a:schemeClr val="tx1"/>
            </a:solidFill>
          </a:ln>
        </p:spPr>
        <p:txBody>
          <a:bodyPr wrap="square" rtlCol="0">
            <a:spAutoFit/>
          </a:bodyPr>
          <a:lstStyle>
            <a:defPPr>
              <a:defRPr lang="es-ES"/>
            </a:defPPr>
            <a:lvl1pPr algn="ctr">
              <a:defRPr>
                <a:solidFill>
                  <a:schemeClr val="bg1"/>
                </a:solidFill>
              </a:defRPr>
            </a:lvl1pPr>
          </a:lstStyle>
          <a:p>
            <a:r>
              <a:rPr lang="es-ES_tradnl" b="1" dirty="0"/>
              <a:t>Validador</a:t>
            </a:r>
            <a:endParaRPr lang="es-ES" b="1" dirty="0"/>
          </a:p>
        </p:txBody>
      </p:sp>
      <p:sp>
        <p:nvSpPr>
          <p:cNvPr id="72" name="CuadroTexto 71"/>
          <p:cNvSpPr txBox="1"/>
          <p:nvPr/>
        </p:nvSpPr>
        <p:spPr>
          <a:xfrm>
            <a:off x="10256153" y="2493092"/>
            <a:ext cx="1355463" cy="276999"/>
          </a:xfrm>
          <a:prstGeom prst="rect">
            <a:avLst/>
          </a:prstGeom>
          <a:noFill/>
          <a:ln>
            <a:solidFill>
              <a:schemeClr val="tx1"/>
            </a:solidFill>
          </a:ln>
        </p:spPr>
        <p:txBody>
          <a:bodyPr wrap="square" rtlCol="0">
            <a:spAutoFit/>
          </a:bodyPr>
          <a:lstStyle/>
          <a:p>
            <a:pPr algn="ctr"/>
            <a:r>
              <a:rPr lang="es-ES_tradnl" sz="1200" dirty="0" smtClean="0">
                <a:solidFill>
                  <a:srgbClr val="0000FF"/>
                </a:solidFill>
              </a:rPr>
              <a:t>Gasto validado</a:t>
            </a:r>
            <a:endParaRPr lang="es-ES" sz="1200" dirty="0">
              <a:solidFill>
                <a:srgbClr val="0000FF"/>
              </a:solidFill>
            </a:endParaRPr>
          </a:p>
        </p:txBody>
      </p:sp>
      <p:sp>
        <p:nvSpPr>
          <p:cNvPr id="73" name="CuadroTexto 72"/>
          <p:cNvSpPr txBox="1"/>
          <p:nvPr/>
        </p:nvSpPr>
        <p:spPr>
          <a:xfrm>
            <a:off x="9890650" y="3159170"/>
            <a:ext cx="2151529" cy="646331"/>
          </a:xfrm>
          <a:prstGeom prst="rect">
            <a:avLst/>
          </a:prstGeom>
          <a:solidFill>
            <a:srgbClr val="339933"/>
          </a:solidFill>
          <a:ln>
            <a:solidFill>
              <a:schemeClr val="tx1"/>
            </a:solidFill>
          </a:ln>
        </p:spPr>
        <p:txBody>
          <a:bodyPr wrap="square" rtlCol="0">
            <a:spAutoFit/>
          </a:bodyPr>
          <a:lstStyle>
            <a:defPPr>
              <a:defRPr lang="es-ES"/>
            </a:defPPr>
            <a:lvl1pPr algn="ctr">
              <a:defRPr>
                <a:solidFill>
                  <a:schemeClr val="bg1"/>
                </a:solidFill>
              </a:defRPr>
            </a:lvl1pPr>
          </a:lstStyle>
          <a:p>
            <a:r>
              <a:rPr lang="es-ES_tradnl" b="1" dirty="0"/>
              <a:t>Beneficiario Principal</a:t>
            </a:r>
            <a:endParaRPr lang="es-ES" b="1" dirty="0"/>
          </a:p>
        </p:txBody>
      </p:sp>
      <p:cxnSp>
        <p:nvCxnSpPr>
          <p:cNvPr id="74" name="Conector recto de flecha 73"/>
          <p:cNvCxnSpPr>
            <a:stCxn id="73" idx="2"/>
            <a:endCxn id="78" idx="0"/>
          </p:cNvCxnSpPr>
          <p:nvPr/>
        </p:nvCxnSpPr>
        <p:spPr>
          <a:xfrm>
            <a:off x="10966415" y="3805501"/>
            <a:ext cx="14297" cy="445356"/>
          </a:xfrm>
          <a:prstGeom prst="straightConnector1">
            <a:avLst/>
          </a:prstGeom>
          <a:ln w="19050">
            <a:solidFill>
              <a:srgbClr val="0000FF"/>
            </a:solidFill>
            <a:tailEnd type="triangle"/>
          </a:ln>
        </p:spPr>
        <p:style>
          <a:lnRef idx="1">
            <a:schemeClr val="accent1"/>
          </a:lnRef>
          <a:fillRef idx="0">
            <a:schemeClr val="accent1"/>
          </a:fillRef>
          <a:effectRef idx="0">
            <a:schemeClr val="accent1"/>
          </a:effectRef>
          <a:fontRef idx="minor">
            <a:schemeClr val="tx1"/>
          </a:fontRef>
        </p:style>
      </p:cxnSp>
      <p:sp>
        <p:nvSpPr>
          <p:cNvPr id="78" name="CuadroTexto 77"/>
          <p:cNvSpPr txBox="1"/>
          <p:nvPr/>
        </p:nvSpPr>
        <p:spPr>
          <a:xfrm>
            <a:off x="9984472" y="4250857"/>
            <a:ext cx="1992479" cy="1169551"/>
          </a:xfrm>
          <a:prstGeom prst="rect">
            <a:avLst/>
          </a:prstGeom>
          <a:noFill/>
          <a:ln>
            <a:solidFill>
              <a:schemeClr val="tx1"/>
            </a:solidFill>
          </a:ln>
        </p:spPr>
        <p:txBody>
          <a:bodyPr wrap="square" rtlCol="0">
            <a:spAutoFit/>
          </a:bodyPr>
          <a:lstStyle/>
          <a:p>
            <a:pPr marL="342900" indent="-342900">
              <a:buAutoNum type="arabicParenR"/>
            </a:pPr>
            <a:r>
              <a:rPr lang="es-ES_tradnl" sz="1400" dirty="0" smtClean="0"/>
              <a:t>Crea certificación de operación</a:t>
            </a:r>
          </a:p>
          <a:p>
            <a:pPr marL="342900" indent="-342900">
              <a:buAutoNum type="arabicParenR"/>
            </a:pPr>
            <a:r>
              <a:rPr lang="es-ES_tradnl" sz="1400" dirty="0" smtClean="0"/>
              <a:t>Firma certificación de operación</a:t>
            </a:r>
          </a:p>
          <a:p>
            <a:pPr algn="ctr"/>
            <a:endParaRPr lang="es-ES" sz="1400" dirty="0"/>
          </a:p>
        </p:txBody>
      </p:sp>
      <p:cxnSp>
        <p:nvCxnSpPr>
          <p:cNvPr id="64" name="Conector recto de flecha 63"/>
          <p:cNvCxnSpPr/>
          <p:nvPr/>
        </p:nvCxnSpPr>
        <p:spPr>
          <a:xfrm>
            <a:off x="9701510" y="1845993"/>
            <a:ext cx="1218127" cy="828"/>
          </a:xfrm>
          <a:prstGeom prst="straightConnector1">
            <a:avLst/>
          </a:prstGeom>
          <a:ln w="19050">
            <a:solidFill>
              <a:srgbClr val="0000FF"/>
            </a:solidFill>
            <a:tailEnd type="triangle"/>
          </a:ln>
        </p:spPr>
        <p:style>
          <a:lnRef idx="1">
            <a:schemeClr val="accent1"/>
          </a:lnRef>
          <a:fillRef idx="0">
            <a:schemeClr val="accent1"/>
          </a:fillRef>
          <a:effectRef idx="0">
            <a:schemeClr val="accent1"/>
          </a:effectRef>
          <a:fontRef idx="minor">
            <a:schemeClr val="tx1"/>
          </a:fontRef>
        </p:style>
      </p:cxnSp>
      <p:cxnSp>
        <p:nvCxnSpPr>
          <p:cNvPr id="69" name="Conector recto de flecha 68"/>
          <p:cNvCxnSpPr/>
          <p:nvPr/>
        </p:nvCxnSpPr>
        <p:spPr>
          <a:xfrm>
            <a:off x="11863399" y="465306"/>
            <a:ext cx="1763" cy="1140990"/>
          </a:xfrm>
          <a:prstGeom prst="straightConnector1">
            <a:avLst/>
          </a:prstGeom>
          <a:ln w="1905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75" name="Conector recto de flecha 74"/>
          <p:cNvCxnSpPr/>
          <p:nvPr/>
        </p:nvCxnSpPr>
        <p:spPr>
          <a:xfrm flipH="1">
            <a:off x="8937029" y="473211"/>
            <a:ext cx="18336" cy="1155337"/>
          </a:xfrm>
          <a:prstGeom prst="straightConnector1">
            <a:avLst/>
          </a:prstGeom>
          <a:ln w="1905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81" name="Conector recto de flecha 80"/>
          <p:cNvCxnSpPr/>
          <p:nvPr/>
        </p:nvCxnSpPr>
        <p:spPr>
          <a:xfrm flipV="1">
            <a:off x="1890648" y="540702"/>
            <a:ext cx="0" cy="1138702"/>
          </a:xfrm>
          <a:prstGeom prst="straightConnector1">
            <a:avLst/>
          </a:prstGeom>
          <a:ln w="1905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grpSp>
        <p:nvGrpSpPr>
          <p:cNvPr id="91" name="Grupo 90"/>
          <p:cNvGrpSpPr/>
          <p:nvPr/>
        </p:nvGrpSpPr>
        <p:grpSpPr>
          <a:xfrm>
            <a:off x="5531344" y="0"/>
            <a:ext cx="1618072" cy="930613"/>
            <a:chOff x="4912166" y="920272"/>
            <a:chExt cx="1618072" cy="708845"/>
          </a:xfrm>
        </p:grpSpPr>
        <p:pic>
          <p:nvPicPr>
            <p:cNvPr id="87" name="Imagen 86" descr="C:\Users\Rui.ramos\Desktop\rm.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442909" y="920272"/>
              <a:ext cx="658346" cy="708845"/>
            </a:xfrm>
            <a:prstGeom prst="rect">
              <a:avLst/>
            </a:prstGeom>
            <a:noFill/>
            <a:ln>
              <a:noFill/>
            </a:ln>
          </p:spPr>
        </p:pic>
        <p:sp>
          <p:nvSpPr>
            <p:cNvPr id="90" name="CuadroTexto 89"/>
            <p:cNvSpPr txBox="1"/>
            <p:nvPr/>
          </p:nvSpPr>
          <p:spPr>
            <a:xfrm>
              <a:off x="4912166" y="979689"/>
              <a:ext cx="1618072" cy="579643"/>
            </a:xfrm>
            <a:prstGeom prst="rect">
              <a:avLst/>
            </a:prstGeom>
            <a:noFill/>
            <a:ln>
              <a:solidFill>
                <a:schemeClr val="tx1"/>
              </a:solidFill>
            </a:ln>
          </p:spPr>
          <p:txBody>
            <a:bodyPr wrap="square" rtlCol="0">
              <a:spAutoFit/>
            </a:bodyPr>
            <a:lstStyle/>
            <a:p>
              <a:pPr algn="ctr"/>
              <a:endParaRPr lang="es-ES" dirty="0"/>
            </a:p>
          </p:txBody>
        </p:sp>
      </p:grpSp>
      <p:cxnSp>
        <p:nvCxnSpPr>
          <p:cNvPr id="50" name="Conector recto de flecha 49"/>
          <p:cNvCxnSpPr/>
          <p:nvPr/>
        </p:nvCxnSpPr>
        <p:spPr>
          <a:xfrm flipV="1">
            <a:off x="1898434" y="480018"/>
            <a:ext cx="3632910" cy="8023"/>
          </a:xfrm>
          <a:prstGeom prst="straightConnector1">
            <a:avLst/>
          </a:prstGeom>
          <a:ln w="1905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59" name="Conector recto de flecha 58"/>
          <p:cNvCxnSpPr/>
          <p:nvPr/>
        </p:nvCxnSpPr>
        <p:spPr>
          <a:xfrm flipH="1">
            <a:off x="1548887" y="215992"/>
            <a:ext cx="8016" cy="1492623"/>
          </a:xfrm>
          <a:prstGeom prst="straightConnector1">
            <a:avLst/>
          </a:prstGeom>
          <a:ln w="19050">
            <a:solidFill>
              <a:schemeClr val="accent4">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1" name="Conector recto de flecha 70"/>
          <p:cNvCxnSpPr/>
          <p:nvPr/>
        </p:nvCxnSpPr>
        <p:spPr>
          <a:xfrm flipH="1" flipV="1">
            <a:off x="1556903" y="190777"/>
            <a:ext cx="3966951" cy="3575"/>
          </a:xfrm>
          <a:prstGeom prst="straightConnector1">
            <a:avLst/>
          </a:prstGeom>
          <a:ln w="19050">
            <a:solidFill>
              <a:schemeClr val="accent4">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6" name="Conector recto de flecha 75"/>
          <p:cNvCxnSpPr/>
          <p:nvPr/>
        </p:nvCxnSpPr>
        <p:spPr>
          <a:xfrm flipV="1">
            <a:off x="9384378" y="247572"/>
            <a:ext cx="9394" cy="1391016"/>
          </a:xfrm>
          <a:prstGeom prst="straightConnector1">
            <a:avLst/>
          </a:prstGeom>
          <a:ln w="19050">
            <a:solidFill>
              <a:schemeClr val="accent4">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2" name="Conector recto de flecha 81"/>
          <p:cNvCxnSpPr/>
          <p:nvPr/>
        </p:nvCxnSpPr>
        <p:spPr>
          <a:xfrm flipH="1" flipV="1">
            <a:off x="11972147" y="251068"/>
            <a:ext cx="1186" cy="1336497"/>
          </a:xfrm>
          <a:prstGeom prst="straightConnector1">
            <a:avLst/>
          </a:prstGeom>
          <a:ln w="19050">
            <a:solidFill>
              <a:schemeClr val="accent4">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3" name="Conector recto 42"/>
          <p:cNvCxnSpPr/>
          <p:nvPr/>
        </p:nvCxnSpPr>
        <p:spPr>
          <a:xfrm flipV="1">
            <a:off x="7149416" y="469258"/>
            <a:ext cx="4713983" cy="1"/>
          </a:xfrm>
          <a:prstGeom prst="line">
            <a:avLst/>
          </a:prstGeom>
          <a:ln w="1905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86" name="Conector recto 85"/>
          <p:cNvCxnSpPr/>
          <p:nvPr/>
        </p:nvCxnSpPr>
        <p:spPr>
          <a:xfrm>
            <a:off x="7174102" y="201586"/>
            <a:ext cx="4788402" cy="24325"/>
          </a:xfrm>
          <a:prstGeom prst="line">
            <a:avLst/>
          </a:prstGeom>
          <a:ln w="1905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52" name="CuadroTexto 51"/>
          <p:cNvSpPr txBox="1"/>
          <p:nvPr/>
        </p:nvSpPr>
        <p:spPr>
          <a:xfrm>
            <a:off x="5054770" y="833054"/>
            <a:ext cx="2665268" cy="276999"/>
          </a:xfrm>
          <a:prstGeom prst="rect">
            <a:avLst/>
          </a:prstGeom>
          <a:noFill/>
          <a:ln>
            <a:solidFill>
              <a:schemeClr val="tx1"/>
            </a:solidFill>
          </a:ln>
        </p:spPr>
        <p:txBody>
          <a:bodyPr wrap="square" rtlCol="0">
            <a:spAutoFit/>
          </a:bodyPr>
          <a:lstStyle/>
          <a:p>
            <a:pPr algn="ctr"/>
            <a:r>
              <a:rPr lang="es-ES_tradnl" sz="1200" dirty="0" smtClean="0"/>
              <a:t>Intercambio de información</a:t>
            </a:r>
            <a:endParaRPr lang="es-ES" sz="1200" dirty="0"/>
          </a:p>
        </p:txBody>
      </p:sp>
      <p:sp>
        <p:nvSpPr>
          <p:cNvPr id="54" name="CuadroTexto 53"/>
          <p:cNvSpPr txBox="1"/>
          <p:nvPr/>
        </p:nvSpPr>
        <p:spPr>
          <a:xfrm>
            <a:off x="734907" y="2708614"/>
            <a:ext cx="2574350" cy="646331"/>
          </a:xfrm>
          <a:prstGeom prst="rect">
            <a:avLst/>
          </a:prstGeom>
          <a:solidFill>
            <a:srgbClr val="0000FF"/>
          </a:solidFill>
          <a:ln>
            <a:solidFill>
              <a:schemeClr val="tx1"/>
            </a:solidFill>
          </a:ln>
        </p:spPr>
        <p:txBody>
          <a:bodyPr wrap="square" rtlCol="0">
            <a:spAutoFit/>
          </a:bodyPr>
          <a:lstStyle>
            <a:defPPr>
              <a:defRPr lang="es-ES"/>
            </a:defPPr>
            <a:lvl1pPr algn="ctr">
              <a:defRPr>
                <a:solidFill>
                  <a:schemeClr val="bg1"/>
                </a:solidFill>
              </a:defRPr>
            </a:lvl1pPr>
          </a:lstStyle>
          <a:p>
            <a:r>
              <a:rPr lang="es-ES_tradnl" b="1" dirty="0"/>
              <a:t>Declaración </a:t>
            </a:r>
            <a:r>
              <a:rPr lang="es-ES_tradnl" b="1" dirty="0" smtClean="0"/>
              <a:t>definitiva de gastos de la AC a la CE</a:t>
            </a:r>
            <a:endParaRPr lang="es-ES" b="1" dirty="0"/>
          </a:p>
        </p:txBody>
      </p:sp>
      <p:cxnSp>
        <p:nvCxnSpPr>
          <p:cNvPr id="88" name="Conector recto de flecha 63"/>
          <p:cNvCxnSpPr/>
          <p:nvPr/>
        </p:nvCxnSpPr>
        <p:spPr>
          <a:xfrm>
            <a:off x="11711398" y="1998394"/>
            <a:ext cx="12964" cy="1108061"/>
          </a:xfrm>
          <a:prstGeom prst="straightConnector1">
            <a:avLst/>
          </a:prstGeom>
          <a:ln w="19050">
            <a:solidFill>
              <a:srgbClr val="0000FF"/>
            </a:solidFill>
            <a:tailEnd type="triangle"/>
          </a:ln>
        </p:spPr>
        <p:style>
          <a:lnRef idx="1">
            <a:schemeClr val="accent1"/>
          </a:lnRef>
          <a:fillRef idx="0">
            <a:schemeClr val="accent1"/>
          </a:fillRef>
          <a:effectRef idx="0">
            <a:schemeClr val="accent1"/>
          </a:effectRef>
          <a:fontRef idx="minor">
            <a:schemeClr val="tx1"/>
          </a:fontRef>
        </p:style>
      </p:cxnSp>
      <p:sp>
        <p:nvSpPr>
          <p:cNvPr id="98" name="CuadroTexto 39"/>
          <p:cNvSpPr txBox="1"/>
          <p:nvPr/>
        </p:nvSpPr>
        <p:spPr>
          <a:xfrm>
            <a:off x="7079581" y="1352333"/>
            <a:ext cx="1454351" cy="276999"/>
          </a:xfrm>
          <a:prstGeom prst="rect">
            <a:avLst/>
          </a:prstGeom>
          <a:noFill/>
          <a:ln>
            <a:solidFill>
              <a:schemeClr val="tx1"/>
            </a:solidFill>
          </a:ln>
        </p:spPr>
        <p:txBody>
          <a:bodyPr wrap="square" rtlCol="0">
            <a:spAutoFit/>
          </a:bodyPr>
          <a:lstStyle/>
          <a:p>
            <a:pPr algn="ctr"/>
            <a:r>
              <a:rPr lang="es-ES_tradnl" sz="1200" dirty="0" smtClean="0">
                <a:solidFill>
                  <a:srgbClr val="0000FF"/>
                </a:solidFill>
              </a:rPr>
              <a:t>Gasto presentado</a:t>
            </a:r>
            <a:endParaRPr lang="es-ES" sz="1200" dirty="0">
              <a:solidFill>
                <a:srgbClr val="0000FF"/>
              </a:solidFill>
            </a:endParaRPr>
          </a:p>
        </p:txBody>
      </p:sp>
      <p:sp>
        <p:nvSpPr>
          <p:cNvPr id="99" name="CuadroTexto 71"/>
          <p:cNvSpPr txBox="1"/>
          <p:nvPr/>
        </p:nvSpPr>
        <p:spPr>
          <a:xfrm>
            <a:off x="10249840" y="6245198"/>
            <a:ext cx="1618496" cy="276999"/>
          </a:xfrm>
          <a:prstGeom prst="rect">
            <a:avLst/>
          </a:prstGeom>
          <a:noFill/>
          <a:ln>
            <a:solidFill>
              <a:schemeClr val="tx1"/>
            </a:solidFill>
          </a:ln>
        </p:spPr>
        <p:txBody>
          <a:bodyPr wrap="square" rtlCol="0">
            <a:spAutoFit/>
          </a:bodyPr>
          <a:lstStyle/>
          <a:p>
            <a:pPr algn="ctr"/>
            <a:r>
              <a:rPr lang="es-ES_tradnl" sz="1200" dirty="0" smtClean="0">
                <a:solidFill>
                  <a:srgbClr val="0000FF"/>
                </a:solidFill>
              </a:rPr>
              <a:t>Gasto incluido en CO</a:t>
            </a:r>
            <a:endParaRPr lang="es-ES" sz="1200" dirty="0">
              <a:solidFill>
                <a:srgbClr val="0000FF"/>
              </a:solidFill>
            </a:endParaRPr>
          </a:p>
        </p:txBody>
      </p:sp>
      <p:cxnSp>
        <p:nvCxnSpPr>
          <p:cNvPr id="102" name="Conector recto de flecha 23"/>
          <p:cNvCxnSpPr>
            <a:stCxn id="120" idx="0"/>
            <a:endCxn id="54" idx="2"/>
          </p:cNvCxnSpPr>
          <p:nvPr/>
        </p:nvCxnSpPr>
        <p:spPr>
          <a:xfrm flipH="1" flipV="1">
            <a:off x="2022082" y="3354945"/>
            <a:ext cx="4070" cy="2313612"/>
          </a:xfrm>
          <a:prstGeom prst="straightConnector1">
            <a:avLst/>
          </a:prstGeom>
          <a:ln w="19050">
            <a:solidFill>
              <a:srgbClr val="0000FF"/>
            </a:solidFill>
            <a:tailEnd type="triangle"/>
          </a:ln>
        </p:spPr>
        <p:style>
          <a:lnRef idx="1">
            <a:schemeClr val="accent1"/>
          </a:lnRef>
          <a:fillRef idx="0">
            <a:schemeClr val="accent1"/>
          </a:fillRef>
          <a:effectRef idx="0">
            <a:schemeClr val="accent1"/>
          </a:effectRef>
          <a:fontRef idx="minor">
            <a:schemeClr val="tx1"/>
          </a:fontRef>
        </p:style>
      </p:cxnSp>
      <p:sp>
        <p:nvSpPr>
          <p:cNvPr id="105" name="CuadroTexto 71"/>
          <p:cNvSpPr txBox="1"/>
          <p:nvPr/>
        </p:nvSpPr>
        <p:spPr>
          <a:xfrm>
            <a:off x="4128092" y="4940719"/>
            <a:ext cx="1798145" cy="738664"/>
          </a:xfrm>
          <a:prstGeom prst="rect">
            <a:avLst/>
          </a:prstGeom>
          <a:noFill/>
          <a:ln>
            <a:solidFill>
              <a:schemeClr val="tx1"/>
            </a:solidFill>
          </a:ln>
        </p:spPr>
        <p:txBody>
          <a:bodyPr wrap="square" rtlCol="0">
            <a:spAutoFit/>
          </a:bodyPr>
          <a:lstStyle/>
          <a:p>
            <a:pPr algn="ctr"/>
            <a:r>
              <a:rPr lang="es-ES_tradnl" sz="1400" dirty="0" smtClean="0">
                <a:solidFill>
                  <a:srgbClr val="0000FF"/>
                </a:solidFill>
              </a:rPr>
              <a:t>Gasto en CO aceptado</a:t>
            </a:r>
            <a:r>
              <a:rPr lang="es-ES_tradnl" sz="1400" b="1" dirty="0" smtClean="0">
                <a:solidFill>
                  <a:srgbClr val="0000FF"/>
                </a:solidFill>
              </a:rPr>
              <a:t>: Importe FEDER de reembolso</a:t>
            </a:r>
            <a:endParaRPr lang="es-ES" sz="1400" b="1" dirty="0">
              <a:solidFill>
                <a:srgbClr val="0000FF"/>
              </a:solidFill>
            </a:endParaRPr>
          </a:p>
        </p:txBody>
      </p:sp>
      <p:cxnSp>
        <p:nvCxnSpPr>
          <p:cNvPr id="107" name="Conector recto de flecha 73"/>
          <p:cNvCxnSpPr/>
          <p:nvPr/>
        </p:nvCxnSpPr>
        <p:spPr>
          <a:xfrm>
            <a:off x="10958746" y="5366381"/>
            <a:ext cx="2479" cy="768201"/>
          </a:xfrm>
          <a:prstGeom prst="straightConnector1">
            <a:avLst/>
          </a:prstGeom>
          <a:ln w="19050">
            <a:solidFill>
              <a:srgbClr val="0000FF"/>
            </a:solidFill>
            <a:tailEnd type="triangle"/>
          </a:ln>
        </p:spPr>
        <p:style>
          <a:lnRef idx="1">
            <a:schemeClr val="accent1"/>
          </a:lnRef>
          <a:fillRef idx="0">
            <a:schemeClr val="accent1"/>
          </a:fillRef>
          <a:effectRef idx="0">
            <a:schemeClr val="accent1"/>
          </a:effectRef>
          <a:fontRef idx="minor">
            <a:schemeClr val="tx1"/>
          </a:fontRef>
        </p:style>
      </p:cxnSp>
      <p:sp>
        <p:nvSpPr>
          <p:cNvPr id="120" name="CuadroTexto 79"/>
          <p:cNvSpPr txBox="1"/>
          <p:nvPr/>
        </p:nvSpPr>
        <p:spPr>
          <a:xfrm>
            <a:off x="729855" y="5668557"/>
            <a:ext cx="2592593" cy="646331"/>
          </a:xfrm>
          <a:prstGeom prst="rect">
            <a:avLst/>
          </a:prstGeom>
          <a:solidFill>
            <a:srgbClr val="0000FF"/>
          </a:solidFill>
          <a:ln>
            <a:solidFill>
              <a:schemeClr val="tx1"/>
            </a:solidFill>
          </a:ln>
        </p:spPr>
        <p:txBody>
          <a:bodyPr wrap="square" rtlCol="0">
            <a:spAutoFit/>
          </a:bodyPr>
          <a:lstStyle>
            <a:defPPr>
              <a:defRPr lang="es-ES"/>
            </a:defPPr>
            <a:lvl1pPr algn="ctr">
              <a:defRPr>
                <a:solidFill>
                  <a:schemeClr val="bg1"/>
                </a:solidFill>
              </a:defRPr>
            </a:lvl1pPr>
          </a:lstStyle>
          <a:p>
            <a:r>
              <a:rPr lang="es-ES" b="1" dirty="0" smtClean="0"/>
              <a:t>CO aceptada: lista para pagarse</a:t>
            </a:r>
            <a:endParaRPr lang="es-ES" b="1" dirty="0"/>
          </a:p>
        </p:txBody>
      </p:sp>
      <p:sp>
        <p:nvSpPr>
          <p:cNvPr id="153" name="CuadroTexto 79"/>
          <p:cNvSpPr txBox="1"/>
          <p:nvPr/>
        </p:nvSpPr>
        <p:spPr>
          <a:xfrm>
            <a:off x="6438443" y="5922914"/>
            <a:ext cx="2151529" cy="369332"/>
          </a:xfrm>
          <a:prstGeom prst="rect">
            <a:avLst/>
          </a:prstGeom>
          <a:solidFill>
            <a:srgbClr val="0000FF"/>
          </a:solidFill>
          <a:ln>
            <a:solidFill>
              <a:schemeClr val="tx1"/>
            </a:solidFill>
          </a:ln>
        </p:spPr>
        <p:txBody>
          <a:bodyPr wrap="square" rtlCol="0">
            <a:spAutoFit/>
          </a:bodyPr>
          <a:lstStyle>
            <a:defPPr>
              <a:defRPr lang="es-ES"/>
            </a:defPPr>
            <a:lvl1pPr algn="ctr">
              <a:defRPr>
                <a:solidFill>
                  <a:schemeClr val="bg1"/>
                </a:solidFill>
              </a:defRPr>
            </a:lvl1pPr>
          </a:lstStyle>
          <a:p>
            <a:r>
              <a:rPr lang="es-ES_tradnl" b="1" dirty="0" smtClean="0"/>
              <a:t>Análisis AG/SC</a:t>
            </a:r>
            <a:endParaRPr lang="es-ES" b="1" dirty="0"/>
          </a:p>
        </p:txBody>
      </p:sp>
      <p:cxnSp>
        <p:nvCxnSpPr>
          <p:cNvPr id="155" name="Conector recto de flecha 46"/>
          <p:cNvCxnSpPr>
            <a:endCxn id="120" idx="3"/>
          </p:cNvCxnSpPr>
          <p:nvPr/>
        </p:nvCxnSpPr>
        <p:spPr>
          <a:xfrm flipH="1" flipV="1">
            <a:off x="3322448" y="5991723"/>
            <a:ext cx="3054317" cy="138473"/>
          </a:xfrm>
          <a:prstGeom prst="straightConnector1">
            <a:avLst/>
          </a:prstGeom>
          <a:ln w="19050">
            <a:solidFill>
              <a:srgbClr val="0000FF"/>
            </a:solidFill>
            <a:tailEnd type="triangle"/>
          </a:ln>
        </p:spPr>
        <p:style>
          <a:lnRef idx="1">
            <a:schemeClr val="accent1"/>
          </a:lnRef>
          <a:fillRef idx="0">
            <a:schemeClr val="accent1"/>
          </a:fillRef>
          <a:effectRef idx="0">
            <a:schemeClr val="accent1"/>
          </a:effectRef>
          <a:fontRef idx="minor">
            <a:schemeClr val="tx1"/>
          </a:fontRef>
        </p:style>
      </p:cxnSp>
      <p:cxnSp>
        <p:nvCxnSpPr>
          <p:cNvPr id="165" name="Conector recto de flecha 73"/>
          <p:cNvCxnSpPr>
            <a:endCxn id="153" idx="3"/>
          </p:cNvCxnSpPr>
          <p:nvPr/>
        </p:nvCxnSpPr>
        <p:spPr>
          <a:xfrm flipH="1" flipV="1">
            <a:off x="8589972" y="6107580"/>
            <a:ext cx="2405977" cy="3853"/>
          </a:xfrm>
          <a:prstGeom prst="straightConnector1">
            <a:avLst/>
          </a:prstGeom>
          <a:ln w="19050">
            <a:solidFill>
              <a:srgbClr val="0000FF"/>
            </a:solidFill>
            <a:tailEnd type="triangle"/>
          </a:ln>
        </p:spPr>
        <p:style>
          <a:lnRef idx="1">
            <a:schemeClr val="accent1"/>
          </a:lnRef>
          <a:fillRef idx="0">
            <a:schemeClr val="accent1"/>
          </a:fillRef>
          <a:effectRef idx="0">
            <a:schemeClr val="accent1"/>
          </a:effectRef>
          <a:fontRef idx="minor">
            <a:schemeClr val="tx1"/>
          </a:fontRef>
        </p:style>
      </p:cxnSp>
      <p:sp>
        <p:nvSpPr>
          <p:cNvPr id="58" name="CuadroTexto 53"/>
          <p:cNvSpPr txBox="1"/>
          <p:nvPr/>
        </p:nvSpPr>
        <p:spPr>
          <a:xfrm>
            <a:off x="759986" y="4064782"/>
            <a:ext cx="2574350" cy="923330"/>
          </a:xfrm>
          <a:prstGeom prst="rect">
            <a:avLst/>
          </a:prstGeom>
          <a:solidFill>
            <a:srgbClr val="0000FF"/>
          </a:solidFill>
          <a:ln>
            <a:solidFill>
              <a:schemeClr val="tx1"/>
            </a:solidFill>
          </a:ln>
        </p:spPr>
        <p:txBody>
          <a:bodyPr wrap="square" rtlCol="0">
            <a:spAutoFit/>
          </a:bodyPr>
          <a:lstStyle>
            <a:defPPr>
              <a:defRPr lang="es-ES"/>
            </a:defPPr>
            <a:lvl1pPr algn="ctr">
              <a:defRPr>
                <a:solidFill>
                  <a:schemeClr val="bg1"/>
                </a:solidFill>
              </a:defRPr>
            </a:lvl1pPr>
          </a:lstStyle>
          <a:p>
            <a:r>
              <a:rPr lang="es-ES_tradnl" b="1" dirty="0" smtClean="0"/>
              <a:t>Propuesta de Declaración </a:t>
            </a:r>
            <a:r>
              <a:rPr lang="es-ES_tradnl" b="1" dirty="0"/>
              <a:t>de </a:t>
            </a:r>
            <a:r>
              <a:rPr lang="es-ES_tradnl" b="1" dirty="0" smtClean="0"/>
              <a:t>gastos de la AG a la AC</a:t>
            </a:r>
            <a:endParaRPr lang="es-ES" b="1" dirty="0"/>
          </a:p>
        </p:txBody>
      </p:sp>
    </p:spTree>
    <p:extLst>
      <p:ext uri="{BB962C8B-B14F-4D97-AF65-F5344CB8AC3E}">
        <p14:creationId xmlns:p14="http://schemas.microsoft.com/office/powerpoint/2010/main" xmlns="" val="4111248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58" grpId="0" animBg="1"/>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1429</TotalTime>
  <Words>305</Words>
  <Application>Microsoft Office PowerPoint</Application>
  <PresentationFormat>Personalizado</PresentationFormat>
  <Paragraphs>22</Paragraphs>
  <Slides>1</Slides>
  <Notes>1</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Tema de Office</vt:lpstr>
      <vt:lpstr>Diapositiva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Rui Miguel Ramos Dominguez</dc:creator>
  <cp:lastModifiedBy>miguel.lazaro</cp:lastModifiedBy>
  <cp:revision>132</cp:revision>
  <dcterms:created xsi:type="dcterms:W3CDTF">2017-04-11T08:27:41Z</dcterms:created>
  <dcterms:modified xsi:type="dcterms:W3CDTF">2019-12-11T09:59:47Z</dcterms:modified>
</cp:coreProperties>
</file>