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41"/>
  </p:notesMasterIdLst>
  <p:handoutMasterIdLst>
    <p:handoutMasterId r:id="rId42"/>
  </p:handoutMasterIdLst>
  <p:sldIdLst>
    <p:sldId id="326" r:id="rId2"/>
    <p:sldId id="364" r:id="rId3"/>
    <p:sldId id="366" r:id="rId4"/>
    <p:sldId id="422" r:id="rId5"/>
    <p:sldId id="423" r:id="rId6"/>
    <p:sldId id="424" r:id="rId7"/>
    <p:sldId id="425" r:id="rId8"/>
    <p:sldId id="426" r:id="rId9"/>
    <p:sldId id="420" r:id="rId10"/>
    <p:sldId id="427" r:id="rId11"/>
    <p:sldId id="373" r:id="rId12"/>
    <p:sldId id="430" r:id="rId13"/>
    <p:sldId id="429" r:id="rId14"/>
    <p:sldId id="431" r:id="rId15"/>
    <p:sldId id="433" r:id="rId16"/>
    <p:sldId id="434" r:id="rId17"/>
    <p:sldId id="437" r:id="rId18"/>
    <p:sldId id="438" r:id="rId19"/>
    <p:sldId id="439" r:id="rId20"/>
    <p:sldId id="440" r:id="rId21"/>
    <p:sldId id="428" r:id="rId22"/>
    <p:sldId id="441" r:id="rId23"/>
    <p:sldId id="435" r:id="rId24"/>
    <p:sldId id="442" r:id="rId25"/>
    <p:sldId id="443" r:id="rId26"/>
    <p:sldId id="444" r:id="rId27"/>
    <p:sldId id="445" r:id="rId28"/>
    <p:sldId id="446" r:id="rId29"/>
    <p:sldId id="447" r:id="rId30"/>
    <p:sldId id="448" r:id="rId31"/>
    <p:sldId id="450" r:id="rId32"/>
    <p:sldId id="451" r:id="rId33"/>
    <p:sldId id="449" r:id="rId34"/>
    <p:sldId id="452" r:id="rId35"/>
    <p:sldId id="453" r:id="rId36"/>
    <p:sldId id="454" r:id="rId37"/>
    <p:sldId id="455" r:id="rId38"/>
    <p:sldId id="456" r:id="rId39"/>
    <p:sldId id="854" r:id="rId40"/>
  </p:sldIdLst>
  <p:sldSz cx="9144000" cy="6858000" type="screen4x3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CC"/>
    <a:srgbClr val="000066"/>
    <a:srgbClr val="FF0000"/>
    <a:srgbClr val="008000"/>
    <a:srgbClr val="FFFF00"/>
    <a:srgbClr val="990033"/>
    <a:srgbClr val="3366FF"/>
    <a:srgbClr val="9900CC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94434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7" tIns="46189" rIns="92377" bIns="46189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813" y="3"/>
            <a:ext cx="294434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7" tIns="46189" rIns="92377" bIns="461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308"/>
            <a:ext cx="294434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7" tIns="46189" rIns="92377" bIns="46189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813" y="9429308"/>
            <a:ext cx="294434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7" tIns="46189" rIns="92377" bIns="461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A214CA5-2E97-467F-94B7-02834E8D3A6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5428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4342" cy="495793"/>
          </a:xfrm>
          <a:prstGeom prst="rect">
            <a:avLst/>
          </a:prstGeom>
        </p:spPr>
        <p:txBody>
          <a:bodyPr vert="horz" lIns="92377" tIns="46189" rIns="92377" bIns="46189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1813" y="3"/>
            <a:ext cx="2944342" cy="495793"/>
          </a:xfrm>
          <a:prstGeom prst="rect">
            <a:avLst/>
          </a:prstGeom>
        </p:spPr>
        <p:txBody>
          <a:bodyPr vert="horz" lIns="92377" tIns="46189" rIns="92377" bIns="46189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1FEB0AA-FC36-4E01-B1DD-5B17FA467A58}" type="datetimeFigureOut">
              <a:rPr lang="es-ES"/>
              <a:pPr>
                <a:defRPr/>
              </a:pPr>
              <a:t>16/12/2019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7" tIns="46189" rIns="92377" bIns="46189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66" y="4714653"/>
            <a:ext cx="5438748" cy="4466756"/>
          </a:xfrm>
          <a:prstGeom prst="rect">
            <a:avLst/>
          </a:prstGeom>
        </p:spPr>
        <p:txBody>
          <a:bodyPr vert="horz" lIns="92377" tIns="46189" rIns="92377" bIns="46189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308"/>
            <a:ext cx="2944342" cy="495793"/>
          </a:xfrm>
          <a:prstGeom prst="rect">
            <a:avLst/>
          </a:prstGeom>
        </p:spPr>
        <p:txBody>
          <a:bodyPr vert="horz" lIns="92377" tIns="46189" rIns="92377" bIns="46189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1813" y="9429308"/>
            <a:ext cx="2944342" cy="495793"/>
          </a:xfrm>
          <a:prstGeom prst="rect">
            <a:avLst/>
          </a:prstGeom>
        </p:spPr>
        <p:txBody>
          <a:bodyPr vert="horz" lIns="92377" tIns="46189" rIns="92377" bIns="46189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0333594-6464-45A8-AC5F-942111C92B9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67136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333594-6464-45A8-AC5F-942111C92B94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3846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 txBox="1">
            <a:spLocks noGrp="1" noChangeArrowheads="1"/>
          </p:cNvSpPr>
          <p:nvPr/>
        </p:nvSpPr>
        <p:spPr bwMode="auto">
          <a:xfrm>
            <a:off x="0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/>
              <a:t>STC Programa Espanha-Portugal 2007-2013</a:t>
            </a:r>
          </a:p>
        </p:txBody>
      </p:sp>
      <p:sp>
        <p:nvSpPr>
          <p:cNvPr id="13315" name="Rectangle 3"/>
          <p:cNvSpPr txBox="1">
            <a:spLocks noGrp="1" noChangeArrowheads="1"/>
          </p:cNvSpPr>
          <p:nvPr/>
        </p:nvSpPr>
        <p:spPr bwMode="auto">
          <a:xfrm>
            <a:off x="3888317" y="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GB" sz="1200"/>
          </a:p>
        </p:txBody>
      </p:sp>
      <p:sp>
        <p:nvSpPr>
          <p:cNvPr id="13316" name="Rectangle 6"/>
          <p:cNvSpPr txBox="1">
            <a:spLocks noGrp="1" noChangeArrowheads="1"/>
          </p:cNvSpPr>
          <p:nvPr/>
        </p:nvSpPr>
        <p:spPr bwMode="auto">
          <a:xfrm>
            <a:off x="0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/>
              <a:t>STC Programa Espanha-Portugal 2007-2013</a:t>
            </a:r>
          </a:p>
        </p:txBody>
      </p:sp>
      <p:sp>
        <p:nvSpPr>
          <p:cNvPr id="13317" name="Rectangle 7"/>
          <p:cNvSpPr txBox="1">
            <a:spLocks noGrp="1" noChangeArrowheads="1"/>
          </p:cNvSpPr>
          <p:nvPr/>
        </p:nvSpPr>
        <p:spPr bwMode="auto">
          <a:xfrm>
            <a:off x="3888317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27660EA-74A7-455A-AFDD-3C1B144FC21D}" type="slidenum">
              <a:rPr lang="es-ES" sz="1200"/>
              <a:pPr algn="r" eaLnBrk="1" hangingPunct="1"/>
              <a:t>12</a:t>
            </a:fld>
            <a:endParaRPr lang="es-ES" sz="1200"/>
          </a:p>
        </p:txBody>
      </p:sp>
      <p:sp>
        <p:nvSpPr>
          <p:cNvPr id="13318" name="Rectangle 7"/>
          <p:cNvSpPr txBox="1">
            <a:spLocks noGrp="1" noChangeArrowheads="1"/>
          </p:cNvSpPr>
          <p:nvPr/>
        </p:nvSpPr>
        <p:spPr bwMode="auto">
          <a:xfrm>
            <a:off x="3886698" y="9371014"/>
            <a:ext cx="297732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3614F04-6C85-4E81-85FE-D1E30B150153}" type="slidenum">
              <a:rPr lang="es-ES" sz="1200"/>
              <a:pPr algn="r" eaLnBrk="1" hangingPunct="1"/>
              <a:t>12</a:t>
            </a:fld>
            <a:endParaRPr lang="es-ES" sz="1200"/>
          </a:p>
        </p:txBody>
      </p:sp>
      <p:sp>
        <p:nvSpPr>
          <p:cNvPr id="133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8375" y="738188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79" y="4686302"/>
            <a:ext cx="5493479" cy="444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629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 txBox="1">
            <a:spLocks noGrp="1" noChangeArrowheads="1"/>
          </p:cNvSpPr>
          <p:nvPr/>
        </p:nvSpPr>
        <p:spPr bwMode="auto">
          <a:xfrm>
            <a:off x="0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/>
              <a:t>STC Programa Espanha-Portugal 2007-2013</a:t>
            </a:r>
          </a:p>
        </p:txBody>
      </p:sp>
      <p:sp>
        <p:nvSpPr>
          <p:cNvPr id="13315" name="Rectangle 3"/>
          <p:cNvSpPr txBox="1">
            <a:spLocks noGrp="1" noChangeArrowheads="1"/>
          </p:cNvSpPr>
          <p:nvPr/>
        </p:nvSpPr>
        <p:spPr bwMode="auto">
          <a:xfrm>
            <a:off x="3888317" y="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GB" sz="1200"/>
          </a:p>
        </p:txBody>
      </p:sp>
      <p:sp>
        <p:nvSpPr>
          <p:cNvPr id="13316" name="Rectangle 6"/>
          <p:cNvSpPr txBox="1">
            <a:spLocks noGrp="1" noChangeArrowheads="1"/>
          </p:cNvSpPr>
          <p:nvPr/>
        </p:nvSpPr>
        <p:spPr bwMode="auto">
          <a:xfrm>
            <a:off x="0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/>
              <a:t>STC Programa Espanha-Portugal 2007-2013</a:t>
            </a:r>
          </a:p>
        </p:txBody>
      </p:sp>
      <p:sp>
        <p:nvSpPr>
          <p:cNvPr id="13317" name="Rectangle 7"/>
          <p:cNvSpPr txBox="1">
            <a:spLocks noGrp="1" noChangeArrowheads="1"/>
          </p:cNvSpPr>
          <p:nvPr/>
        </p:nvSpPr>
        <p:spPr bwMode="auto">
          <a:xfrm>
            <a:off x="3888317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27660EA-74A7-455A-AFDD-3C1B144FC21D}" type="slidenum">
              <a:rPr lang="es-ES" sz="1200"/>
              <a:pPr algn="r" eaLnBrk="1" hangingPunct="1"/>
              <a:t>13</a:t>
            </a:fld>
            <a:endParaRPr lang="es-ES" sz="1200"/>
          </a:p>
        </p:txBody>
      </p:sp>
      <p:sp>
        <p:nvSpPr>
          <p:cNvPr id="13318" name="Rectangle 7"/>
          <p:cNvSpPr txBox="1">
            <a:spLocks noGrp="1" noChangeArrowheads="1"/>
          </p:cNvSpPr>
          <p:nvPr/>
        </p:nvSpPr>
        <p:spPr bwMode="auto">
          <a:xfrm>
            <a:off x="3886698" y="9371014"/>
            <a:ext cx="297732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3614F04-6C85-4E81-85FE-D1E30B150153}" type="slidenum">
              <a:rPr lang="es-ES" sz="1200"/>
              <a:pPr algn="r" eaLnBrk="1" hangingPunct="1"/>
              <a:t>13</a:t>
            </a:fld>
            <a:endParaRPr lang="es-ES" sz="1200"/>
          </a:p>
        </p:txBody>
      </p:sp>
      <p:sp>
        <p:nvSpPr>
          <p:cNvPr id="133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8375" y="738188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79" y="4686302"/>
            <a:ext cx="5493479" cy="444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856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 txBox="1">
            <a:spLocks noGrp="1" noChangeArrowheads="1"/>
          </p:cNvSpPr>
          <p:nvPr/>
        </p:nvSpPr>
        <p:spPr bwMode="auto">
          <a:xfrm>
            <a:off x="0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/>
              <a:t>STC Programa Espanha-Portugal 2007-2013</a:t>
            </a:r>
          </a:p>
        </p:txBody>
      </p:sp>
      <p:sp>
        <p:nvSpPr>
          <p:cNvPr id="13315" name="Rectangle 3"/>
          <p:cNvSpPr txBox="1">
            <a:spLocks noGrp="1" noChangeArrowheads="1"/>
          </p:cNvSpPr>
          <p:nvPr/>
        </p:nvSpPr>
        <p:spPr bwMode="auto">
          <a:xfrm>
            <a:off x="3888317" y="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GB" sz="1200"/>
          </a:p>
        </p:txBody>
      </p:sp>
      <p:sp>
        <p:nvSpPr>
          <p:cNvPr id="13316" name="Rectangle 6"/>
          <p:cNvSpPr txBox="1">
            <a:spLocks noGrp="1" noChangeArrowheads="1"/>
          </p:cNvSpPr>
          <p:nvPr/>
        </p:nvSpPr>
        <p:spPr bwMode="auto">
          <a:xfrm>
            <a:off x="0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/>
              <a:t>STC Programa Espanha-Portugal 2007-2013</a:t>
            </a:r>
          </a:p>
        </p:txBody>
      </p:sp>
      <p:sp>
        <p:nvSpPr>
          <p:cNvPr id="13317" name="Rectangle 7"/>
          <p:cNvSpPr txBox="1">
            <a:spLocks noGrp="1" noChangeArrowheads="1"/>
          </p:cNvSpPr>
          <p:nvPr/>
        </p:nvSpPr>
        <p:spPr bwMode="auto">
          <a:xfrm>
            <a:off x="3888317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27660EA-74A7-455A-AFDD-3C1B144FC21D}" type="slidenum">
              <a:rPr lang="es-ES" sz="1200"/>
              <a:pPr algn="r" eaLnBrk="1" hangingPunct="1"/>
              <a:t>14</a:t>
            </a:fld>
            <a:endParaRPr lang="es-ES" sz="1200"/>
          </a:p>
        </p:txBody>
      </p:sp>
      <p:sp>
        <p:nvSpPr>
          <p:cNvPr id="13318" name="Rectangle 7"/>
          <p:cNvSpPr txBox="1">
            <a:spLocks noGrp="1" noChangeArrowheads="1"/>
          </p:cNvSpPr>
          <p:nvPr/>
        </p:nvSpPr>
        <p:spPr bwMode="auto">
          <a:xfrm>
            <a:off x="3886698" y="9371014"/>
            <a:ext cx="297732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3614F04-6C85-4E81-85FE-D1E30B150153}" type="slidenum">
              <a:rPr lang="es-ES" sz="1200"/>
              <a:pPr algn="r" eaLnBrk="1" hangingPunct="1"/>
              <a:t>14</a:t>
            </a:fld>
            <a:endParaRPr lang="es-ES" sz="1200"/>
          </a:p>
        </p:txBody>
      </p:sp>
      <p:sp>
        <p:nvSpPr>
          <p:cNvPr id="133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8375" y="738188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79" y="4686302"/>
            <a:ext cx="5493479" cy="444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181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 txBox="1">
            <a:spLocks noGrp="1" noChangeArrowheads="1"/>
          </p:cNvSpPr>
          <p:nvPr/>
        </p:nvSpPr>
        <p:spPr bwMode="auto">
          <a:xfrm>
            <a:off x="0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/>
              <a:t>STC Programa Espanha-Portugal 2007-2013</a:t>
            </a:r>
          </a:p>
        </p:txBody>
      </p:sp>
      <p:sp>
        <p:nvSpPr>
          <p:cNvPr id="13315" name="Rectangle 3"/>
          <p:cNvSpPr txBox="1">
            <a:spLocks noGrp="1" noChangeArrowheads="1"/>
          </p:cNvSpPr>
          <p:nvPr/>
        </p:nvSpPr>
        <p:spPr bwMode="auto">
          <a:xfrm>
            <a:off x="3888317" y="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GB" sz="1200"/>
          </a:p>
        </p:txBody>
      </p:sp>
      <p:sp>
        <p:nvSpPr>
          <p:cNvPr id="13316" name="Rectangle 6"/>
          <p:cNvSpPr txBox="1">
            <a:spLocks noGrp="1" noChangeArrowheads="1"/>
          </p:cNvSpPr>
          <p:nvPr/>
        </p:nvSpPr>
        <p:spPr bwMode="auto">
          <a:xfrm>
            <a:off x="0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/>
              <a:t>STC Programa Espanha-Portugal 2007-2013</a:t>
            </a:r>
          </a:p>
        </p:txBody>
      </p:sp>
      <p:sp>
        <p:nvSpPr>
          <p:cNvPr id="13317" name="Rectangle 7"/>
          <p:cNvSpPr txBox="1">
            <a:spLocks noGrp="1" noChangeArrowheads="1"/>
          </p:cNvSpPr>
          <p:nvPr/>
        </p:nvSpPr>
        <p:spPr bwMode="auto">
          <a:xfrm>
            <a:off x="3888317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27660EA-74A7-455A-AFDD-3C1B144FC21D}" type="slidenum">
              <a:rPr lang="es-ES" sz="1200"/>
              <a:pPr algn="r" eaLnBrk="1" hangingPunct="1"/>
              <a:t>15</a:t>
            </a:fld>
            <a:endParaRPr lang="es-ES" sz="1200"/>
          </a:p>
        </p:txBody>
      </p:sp>
      <p:sp>
        <p:nvSpPr>
          <p:cNvPr id="13318" name="Rectangle 7"/>
          <p:cNvSpPr txBox="1">
            <a:spLocks noGrp="1" noChangeArrowheads="1"/>
          </p:cNvSpPr>
          <p:nvPr/>
        </p:nvSpPr>
        <p:spPr bwMode="auto">
          <a:xfrm>
            <a:off x="3886698" y="9371014"/>
            <a:ext cx="297732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3614F04-6C85-4E81-85FE-D1E30B150153}" type="slidenum">
              <a:rPr lang="es-ES" sz="1200"/>
              <a:pPr algn="r" eaLnBrk="1" hangingPunct="1"/>
              <a:t>15</a:t>
            </a:fld>
            <a:endParaRPr lang="es-ES" sz="1200"/>
          </a:p>
        </p:txBody>
      </p:sp>
      <p:sp>
        <p:nvSpPr>
          <p:cNvPr id="133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8375" y="738188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79" y="4686302"/>
            <a:ext cx="5493479" cy="444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064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 txBox="1">
            <a:spLocks noGrp="1" noChangeArrowheads="1"/>
          </p:cNvSpPr>
          <p:nvPr/>
        </p:nvSpPr>
        <p:spPr bwMode="auto">
          <a:xfrm>
            <a:off x="0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/>
              <a:t>STC Programa Espanha-Portugal 2007-2013</a:t>
            </a:r>
          </a:p>
        </p:txBody>
      </p:sp>
      <p:sp>
        <p:nvSpPr>
          <p:cNvPr id="13315" name="Rectangle 3"/>
          <p:cNvSpPr txBox="1">
            <a:spLocks noGrp="1" noChangeArrowheads="1"/>
          </p:cNvSpPr>
          <p:nvPr/>
        </p:nvSpPr>
        <p:spPr bwMode="auto">
          <a:xfrm>
            <a:off x="3888317" y="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GB" sz="1200"/>
          </a:p>
        </p:txBody>
      </p:sp>
      <p:sp>
        <p:nvSpPr>
          <p:cNvPr id="13316" name="Rectangle 6"/>
          <p:cNvSpPr txBox="1">
            <a:spLocks noGrp="1" noChangeArrowheads="1"/>
          </p:cNvSpPr>
          <p:nvPr/>
        </p:nvSpPr>
        <p:spPr bwMode="auto">
          <a:xfrm>
            <a:off x="0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/>
              <a:t>STC Programa Espanha-Portugal 2007-2013</a:t>
            </a:r>
          </a:p>
        </p:txBody>
      </p:sp>
      <p:sp>
        <p:nvSpPr>
          <p:cNvPr id="13317" name="Rectangle 7"/>
          <p:cNvSpPr txBox="1">
            <a:spLocks noGrp="1" noChangeArrowheads="1"/>
          </p:cNvSpPr>
          <p:nvPr/>
        </p:nvSpPr>
        <p:spPr bwMode="auto">
          <a:xfrm>
            <a:off x="3888317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27660EA-74A7-455A-AFDD-3C1B144FC21D}" type="slidenum">
              <a:rPr lang="es-ES" sz="1200"/>
              <a:pPr algn="r" eaLnBrk="1" hangingPunct="1"/>
              <a:t>16</a:t>
            </a:fld>
            <a:endParaRPr lang="es-ES" sz="1200"/>
          </a:p>
        </p:txBody>
      </p:sp>
      <p:sp>
        <p:nvSpPr>
          <p:cNvPr id="13318" name="Rectangle 7"/>
          <p:cNvSpPr txBox="1">
            <a:spLocks noGrp="1" noChangeArrowheads="1"/>
          </p:cNvSpPr>
          <p:nvPr/>
        </p:nvSpPr>
        <p:spPr bwMode="auto">
          <a:xfrm>
            <a:off x="3886698" y="9371014"/>
            <a:ext cx="297732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3614F04-6C85-4E81-85FE-D1E30B150153}" type="slidenum">
              <a:rPr lang="es-ES" sz="1200"/>
              <a:pPr algn="r" eaLnBrk="1" hangingPunct="1"/>
              <a:t>16</a:t>
            </a:fld>
            <a:endParaRPr lang="es-ES" sz="1200"/>
          </a:p>
        </p:txBody>
      </p:sp>
      <p:sp>
        <p:nvSpPr>
          <p:cNvPr id="133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8375" y="738188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79" y="4686302"/>
            <a:ext cx="5493479" cy="444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836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 txBox="1">
            <a:spLocks noGrp="1" noChangeArrowheads="1"/>
          </p:cNvSpPr>
          <p:nvPr/>
        </p:nvSpPr>
        <p:spPr bwMode="auto">
          <a:xfrm>
            <a:off x="0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/>
              <a:t>STC Programa Espanha-Portugal 2007-2013</a:t>
            </a:r>
          </a:p>
        </p:txBody>
      </p:sp>
      <p:sp>
        <p:nvSpPr>
          <p:cNvPr id="13315" name="Rectangle 3"/>
          <p:cNvSpPr txBox="1">
            <a:spLocks noGrp="1" noChangeArrowheads="1"/>
          </p:cNvSpPr>
          <p:nvPr/>
        </p:nvSpPr>
        <p:spPr bwMode="auto">
          <a:xfrm>
            <a:off x="3888317" y="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GB" sz="1200"/>
          </a:p>
        </p:txBody>
      </p:sp>
      <p:sp>
        <p:nvSpPr>
          <p:cNvPr id="13316" name="Rectangle 6"/>
          <p:cNvSpPr txBox="1">
            <a:spLocks noGrp="1" noChangeArrowheads="1"/>
          </p:cNvSpPr>
          <p:nvPr/>
        </p:nvSpPr>
        <p:spPr bwMode="auto">
          <a:xfrm>
            <a:off x="0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/>
              <a:t>STC Programa Espanha-Portugal 2007-2013</a:t>
            </a:r>
          </a:p>
        </p:txBody>
      </p:sp>
      <p:sp>
        <p:nvSpPr>
          <p:cNvPr id="13317" name="Rectangle 7"/>
          <p:cNvSpPr txBox="1">
            <a:spLocks noGrp="1" noChangeArrowheads="1"/>
          </p:cNvSpPr>
          <p:nvPr/>
        </p:nvSpPr>
        <p:spPr bwMode="auto">
          <a:xfrm>
            <a:off x="3888317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27660EA-74A7-455A-AFDD-3C1B144FC21D}" type="slidenum">
              <a:rPr lang="es-ES" sz="1200"/>
              <a:pPr algn="r" eaLnBrk="1" hangingPunct="1"/>
              <a:t>17</a:t>
            </a:fld>
            <a:endParaRPr lang="es-ES" sz="1200"/>
          </a:p>
        </p:txBody>
      </p:sp>
      <p:sp>
        <p:nvSpPr>
          <p:cNvPr id="13318" name="Rectangle 7"/>
          <p:cNvSpPr txBox="1">
            <a:spLocks noGrp="1" noChangeArrowheads="1"/>
          </p:cNvSpPr>
          <p:nvPr/>
        </p:nvSpPr>
        <p:spPr bwMode="auto">
          <a:xfrm>
            <a:off x="3886698" y="9371014"/>
            <a:ext cx="297732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3614F04-6C85-4E81-85FE-D1E30B150153}" type="slidenum">
              <a:rPr lang="es-ES" sz="1200"/>
              <a:pPr algn="r" eaLnBrk="1" hangingPunct="1"/>
              <a:t>17</a:t>
            </a:fld>
            <a:endParaRPr lang="es-ES" sz="1200"/>
          </a:p>
        </p:txBody>
      </p:sp>
      <p:sp>
        <p:nvSpPr>
          <p:cNvPr id="133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8375" y="738188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79" y="4686302"/>
            <a:ext cx="5493479" cy="444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0640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 txBox="1">
            <a:spLocks noGrp="1" noChangeArrowheads="1"/>
          </p:cNvSpPr>
          <p:nvPr/>
        </p:nvSpPr>
        <p:spPr bwMode="auto">
          <a:xfrm>
            <a:off x="0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/>
              <a:t>STC Programa Espanha-Portugal 2007-2013</a:t>
            </a:r>
          </a:p>
        </p:txBody>
      </p:sp>
      <p:sp>
        <p:nvSpPr>
          <p:cNvPr id="13315" name="Rectangle 3"/>
          <p:cNvSpPr txBox="1">
            <a:spLocks noGrp="1" noChangeArrowheads="1"/>
          </p:cNvSpPr>
          <p:nvPr/>
        </p:nvSpPr>
        <p:spPr bwMode="auto">
          <a:xfrm>
            <a:off x="3888317" y="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GB" sz="1200"/>
          </a:p>
        </p:txBody>
      </p:sp>
      <p:sp>
        <p:nvSpPr>
          <p:cNvPr id="13316" name="Rectangle 6"/>
          <p:cNvSpPr txBox="1">
            <a:spLocks noGrp="1" noChangeArrowheads="1"/>
          </p:cNvSpPr>
          <p:nvPr/>
        </p:nvSpPr>
        <p:spPr bwMode="auto">
          <a:xfrm>
            <a:off x="0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/>
              <a:t>STC Programa Espanha-Portugal 2007-2013</a:t>
            </a:r>
          </a:p>
        </p:txBody>
      </p:sp>
      <p:sp>
        <p:nvSpPr>
          <p:cNvPr id="13317" name="Rectangle 7"/>
          <p:cNvSpPr txBox="1">
            <a:spLocks noGrp="1" noChangeArrowheads="1"/>
          </p:cNvSpPr>
          <p:nvPr/>
        </p:nvSpPr>
        <p:spPr bwMode="auto">
          <a:xfrm>
            <a:off x="3888317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27660EA-74A7-455A-AFDD-3C1B144FC21D}" type="slidenum">
              <a:rPr lang="es-ES" sz="1200"/>
              <a:pPr algn="r" eaLnBrk="1" hangingPunct="1"/>
              <a:t>18</a:t>
            </a:fld>
            <a:endParaRPr lang="es-ES" sz="1200"/>
          </a:p>
        </p:txBody>
      </p:sp>
      <p:sp>
        <p:nvSpPr>
          <p:cNvPr id="13318" name="Rectangle 7"/>
          <p:cNvSpPr txBox="1">
            <a:spLocks noGrp="1" noChangeArrowheads="1"/>
          </p:cNvSpPr>
          <p:nvPr/>
        </p:nvSpPr>
        <p:spPr bwMode="auto">
          <a:xfrm>
            <a:off x="3886698" y="9371014"/>
            <a:ext cx="297732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3614F04-6C85-4E81-85FE-D1E30B150153}" type="slidenum">
              <a:rPr lang="es-ES" sz="1200"/>
              <a:pPr algn="r" eaLnBrk="1" hangingPunct="1"/>
              <a:t>18</a:t>
            </a:fld>
            <a:endParaRPr lang="es-ES" sz="1200"/>
          </a:p>
        </p:txBody>
      </p:sp>
      <p:sp>
        <p:nvSpPr>
          <p:cNvPr id="133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8375" y="738188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79" y="4686302"/>
            <a:ext cx="5493479" cy="444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0640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 txBox="1">
            <a:spLocks noGrp="1" noChangeArrowheads="1"/>
          </p:cNvSpPr>
          <p:nvPr/>
        </p:nvSpPr>
        <p:spPr bwMode="auto">
          <a:xfrm>
            <a:off x="0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/>
              <a:t>STC Programa Espanha-Portugal 2007-2013</a:t>
            </a:r>
          </a:p>
        </p:txBody>
      </p:sp>
      <p:sp>
        <p:nvSpPr>
          <p:cNvPr id="13315" name="Rectangle 3"/>
          <p:cNvSpPr txBox="1">
            <a:spLocks noGrp="1" noChangeArrowheads="1"/>
          </p:cNvSpPr>
          <p:nvPr/>
        </p:nvSpPr>
        <p:spPr bwMode="auto">
          <a:xfrm>
            <a:off x="3888317" y="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GB" sz="1200"/>
          </a:p>
        </p:txBody>
      </p:sp>
      <p:sp>
        <p:nvSpPr>
          <p:cNvPr id="13316" name="Rectangle 6"/>
          <p:cNvSpPr txBox="1">
            <a:spLocks noGrp="1" noChangeArrowheads="1"/>
          </p:cNvSpPr>
          <p:nvPr/>
        </p:nvSpPr>
        <p:spPr bwMode="auto">
          <a:xfrm>
            <a:off x="0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/>
              <a:t>STC Programa Espanha-Portugal 2007-2013</a:t>
            </a:r>
          </a:p>
        </p:txBody>
      </p:sp>
      <p:sp>
        <p:nvSpPr>
          <p:cNvPr id="13317" name="Rectangle 7"/>
          <p:cNvSpPr txBox="1">
            <a:spLocks noGrp="1" noChangeArrowheads="1"/>
          </p:cNvSpPr>
          <p:nvPr/>
        </p:nvSpPr>
        <p:spPr bwMode="auto">
          <a:xfrm>
            <a:off x="3888317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27660EA-74A7-455A-AFDD-3C1B144FC21D}" type="slidenum">
              <a:rPr lang="es-ES" sz="1200"/>
              <a:pPr algn="r" eaLnBrk="1" hangingPunct="1"/>
              <a:t>19</a:t>
            </a:fld>
            <a:endParaRPr lang="es-ES" sz="1200"/>
          </a:p>
        </p:txBody>
      </p:sp>
      <p:sp>
        <p:nvSpPr>
          <p:cNvPr id="13318" name="Rectangle 7"/>
          <p:cNvSpPr txBox="1">
            <a:spLocks noGrp="1" noChangeArrowheads="1"/>
          </p:cNvSpPr>
          <p:nvPr/>
        </p:nvSpPr>
        <p:spPr bwMode="auto">
          <a:xfrm>
            <a:off x="3886698" y="9371014"/>
            <a:ext cx="297732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3614F04-6C85-4E81-85FE-D1E30B150153}" type="slidenum">
              <a:rPr lang="es-ES" sz="1200"/>
              <a:pPr algn="r" eaLnBrk="1" hangingPunct="1"/>
              <a:t>19</a:t>
            </a:fld>
            <a:endParaRPr lang="es-ES" sz="1200"/>
          </a:p>
        </p:txBody>
      </p:sp>
      <p:sp>
        <p:nvSpPr>
          <p:cNvPr id="133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8375" y="738188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79" y="4686302"/>
            <a:ext cx="5493479" cy="444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0640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 txBox="1">
            <a:spLocks noGrp="1" noChangeArrowheads="1"/>
          </p:cNvSpPr>
          <p:nvPr/>
        </p:nvSpPr>
        <p:spPr bwMode="auto">
          <a:xfrm>
            <a:off x="0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/>
              <a:t>STC Programa Espanha-Portugal 2007-2013</a:t>
            </a:r>
          </a:p>
        </p:txBody>
      </p:sp>
      <p:sp>
        <p:nvSpPr>
          <p:cNvPr id="13315" name="Rectangle 3"/>
          <p:cNvSpPr txBox="1">
            <a:spLocks noGrp="1" noChangeArrowheads="1"/>
          </p:cNvSpPr>
          <p:nvPr/>
        </p:nvSpPr>
        <p:spPr bwMode="auto">
          <a:xfrm>
            <a:off x="3888317" y="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GB" sz="1200"/>
          </a:p>
        </p:txBody>
      </p:sp>
      <p:sp>
        <p:nvSpPr>
          <p:cNvPr id="13316" name="Rectangle 6"/>
          <p:cNvSpPr txBox="1">
            <a:spLocks noGrp="1" noChangeArrowheads="1"/>
          </p:cNvSpPr>
          <p:nvPr/>
        </p:nvSpPr>
        <p:spPr bwMode="auto">
          <a:xfrm>
            <a:off x="0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/>
              <a:t>STC Programa Espanha-Portugal 2007-2013</a:t>
            </a:r>
          </a:p>
        </p:txBody>
      </p:sp>
      <p:sp>
        <p:nvSpPr>
          <p:cNvPr id="13317" name="Rectangle 7"/>
          <p:cNvSpPr txBox="1">
            <a:spLocks noGrp="1" noChangeArrowheads="1"/>
          </p:cNvSpPr>
          <p:nvPr/>
        </p:nvSpPr>
        <p:spPr bwMode="auto">
          <a:xfrm>
            <a:off x="3888317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27660EA-74A7-455A-AFDD-3C1B144FC21D}" type="slidenum">
              <a:rPr lang="es-ES" sz="1200"/>
              <a:pPr algn="r" eaLnBrk="1" hangingPunct="1"/>
              <a:t>20</a:t>
            </a:fld>
            <a:endParaRPr lang="es-ES" sz="1200"/>
          </a:p>
        </p:txBody>
      </p:sp>
      <p:sp>
        <p:nvSpPr>
          <p:cNvPr id="13318" name="Rectangle 7"/>
          <p:cNvSpPr txBox="1">
            <a:spLocks noGrp="1" noChangeArrowheads="1"/>
          </p:cNvSpPr>
          <p:nvPr/>
        </p:nvSpPr>
        <p:spPr bwMode="auto">
          <a:xfrm>
            <a:off x="3886698" y="9371014"/>
            <a:ext cx="297732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3614F04-6C85-4E81-85FE-D1E30B150153}" type="slidenum">
              <a:rPr lang="es-ES" sz="1200"/>
              <a:pPr algn="r" eaLnBrk="1" hangingPunct="1"/>
              <a:t>20</a:t>
            </a:fld>
            <a:endParaRPr lang="es-ES" sz="1200"/>
          </a:p>
        </p:txBody>
      </p:sp>
      <p:sp>
        <p:nvSpPr>
          <p:cNvPr id="133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8375" y="738188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79" y="4686302"/>
            <a:ext cx="5493479" cy="444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0640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 txBox="1">
            <a:spLocks noGrp="1" noChangeArrowheads="1"/>
          </p:cNvSpPr>
          <p:nvPr/>
        </p:nvSpPr>
        <p:spPr bwMode="auto">
          <a:xfrm>
            <a:off x="0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/>
              <a:t>STC Programa Espanha-Portugal 2007-2013</a:t>
            </a:r>
          </a:p>
        </p:txBody>
      </p:sp>
      <p:sp>
        <p:nvSpPr>
          <p:cNvPr id="13315" name="Rectangle 3"/>
          <p:cNvSpPr txBox="1">
            <a:spLocks noGrp="1" noChangeArrowheads="1"/>
          </p:cNvSpPr>
          <p:nvPr/>
        </p:nvSpPr>
        <p:spPr bwMode="auto">
          <a:xfrm>
            <a:off x="3888317" y="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GB" sz="1200"/>
          </a:p>
        </p:txBody>
      </p:sp>
      <p:sp>
        <p:nvSpPr>
          <p:cNvPr id="13316" name="Rectangle 6"/>
          <p:cNvSpPr txBox="1">
            <a:spLocks noGrp="1" noChangeArrowheads="1"/>
          </p:cNvSpPr>
          <p:nvPr/>
        </p:nvSpPr>
        <p:spPr bwMode="auto">
          <a:xfrm>
            <a:off x="0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/>
              <a:t>STC Programa Espanha-Portugal 2007-2013</a:t>
            </a:r>
          </a:p>
        </p:txBody>
      </p:sp>
      <p:sp>
        <p:nvSpPr>
          <p:cNvPr id="13317" name="Rectangle 7"/>
          <p:cNvSpPr txBox="1">
            <a:spLocks noGrp="1" noChangeArrowheads="1"/>
          </p:cNvSpPr>
          <p:nvPr/>
        </p:nvSpPr>
        <p:spPr bwMode="auto">
          <a:xfrm>
            <a:off x="3888317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27660EA-74A7-455A-AFDD-3C1B144FC21D}" type="slidenum">
              <a:rPr lang="es-ES" sz="1200"/>
              <a:pPr algn="r" eaLnBrk="1" hangingPunct="1"/>
              <a:t>21</a:t>
            </a:fld>
            <a:endParaRPr lang="es-ES" sz="1200"/>
          </a:p>
        </p:txBody>
      </p:sp>
      <p:sp>
        <p:nvSpPr>
          <p:cNvPr id="13318" name="Rectangle 7"/>
          <p:cNvSpPr txBox="1">
            <a:spLocks noGrp="1" noChangeArrowheads="1"/>
          </p:cNvSpPr>
          <p:nvPr/>
        </p:nvSpPr>
        <p:spPr bwMode="auto">
          <a:xfrm>
            <a:off x="3886698" y="9371014"/>
            <a:ext cx="297732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3614F04-6C85-4E81-85FE-D1E30B150153}" type="slidenum">
              <a:rPr lang="es-ES" sz="1200"/>
              <a:pPr algn="r" eaLnBrk="1" hangingPunct="1"/>
              <a:t>21</a:t>
            </a:fld>
            <a:endParaRPr lang="es-ES" sz="1200"/>
          </a:p>
        </p:txBody>
      </p:sp>
      <p:sp>
        <p:nvSpPr>
          <p:cNvPr id="133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8375" y="738188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79" y="4686302"/>
            <a:ext cx="5493479" cy="444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347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 txBox="1">
            <a:spLocks noGrp="1" noChangeArrowheads="1"/>
          </p:cNvSpPr>
          <p:nvPr/>
        </p:nvSpPr>
        <p:spPr bwMode="auto">
          <a:xfrm>
            <a:off x="0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/>
              <a:t>STC Programa Espanha-Portugal 2007-2013</a:t>
            </a:r>
          </a:p>
        </p:txBody>
      </p:sp>
      <p:sp>
        <p:nvSpPr>
          <p:cNvPr id="13315" name="Rectangle 3"/>
          <p:cNvSpPr txBox="1">
            <a:spLocks noGrp="1" noChangeArrowheads="1"/>
          </p:cNvSpPr>
          <p:nvPr/>
        </p:nvSpPr>
        <p:spPr bwMode="auto">
          <a:xfrm>
            <a:off x="3888317" y="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GB" sz="1200"/>
          </a:p>
        </p:txBody>
      </p:sp>
      <p:sp>
        <p:nvSpPr>
          <p:cNvPr id="13316" name="Rectangle 6"/>
          <p:cNvSpPr txBox="1">
            <a:spLocks noGrp="1" noChangeArrowheads="1"/>
          </p:cNvSpPr>
          <p:nvPr/>
        </p:nvSpPr>
        <p:spPr bwMode="auto">
          <a:xfrm>
            <a:off x="0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/>
              <a:t>STC Programa Espanha-Portugal 2007-2013</a:t>
            </a:r>
          </a:p>
        </p:txBody>
      </p:sp>
      <p:sp>
        <p:nvSpPr>
          <p:cNvPr id="13317" name="Rectangle 7"/>
          <p:cNvSpPr txBox="1">
            <a:spLocks noGrp="1" noChangeArrowheads="1"/>
          </p:cNvSpPr>
          <p:nvPr/>
        </p:nvSpPr>
        <p:spPr bwMode="auto">
          <a:xfrm>
            <a:off x="3888317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27660EA-74A7-455A-AFDD-3C1B144FC21D}" type="slidenum">
              <a:rPr lang="es-ES" sz="1200"/>
              <a:pPr algn="r" eaLnBrk="1" hangingPunct="1"/>
              <a:t>2</a:t>
            </a:fld>
            <a:endParaRPr lang="es-ES" sz="1200"/>
          </a:p>
        </p:txBody>
      </p:sp>
      <p:sp>
        <p:nvSpPr>
          <p:cNvPr id="13318" name="Rectangle 7"/>
          <p:cNvSpPr txBox="1">
            <a:spLocks noGrp="1" noChangeArrowheads="1"/>
          </p:cNvSpPr>
          <p:nvPr/>
        </p:nvSpPr>
        <p:spPr bwMode="auto">
          <a:xfrm>
            <a:off x="3886698" y="9371014"/>
            <a:ext cx="297732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3614F04-6C85-4E81-85FE-D1E30B150153}" type="slidenum">
              <a:rPr lang="es-ES" sz="1200"/>
              <a:pPr algn="r" eaLnBrk="1" hangingPunct="1"/>
              <a:t>2</a:t>
            </a:fld>
            <a:endParaRPr lang="es-ES" sz="1200"/>
          </a:p>
        </p:txBody>
      </p:sp>
      <p:sp>
        <p:nvSpPr>
          <p:cNvPr id="133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8375" y="738188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79" y="4686302"/>
            <a:ext cx="5493479" cy="444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860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 txBox="1">
            <a:spLocks noGrp="1" noChangeArrowheads="1"/>
          </p:cNvSpPr>
          <p:nvPr/>
        </p:nvSpPr>
        <p:spPr bwMode="auto">
          <a:xfrm>
            <a:off x="0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/>
              <a:t>STC Programa Espanha-Portugal 2007-2013</a:t>
            </a:r>
          </a:p>
        </p:txBody>
      </p:sp>
      <p:sp>
        <p:nvSpPr>
          <p:cNvPr id="13315" name="Rectangle 3"/>
          <p:cNvSpPr txBox="1">
            <a:spLocks noGrp="1" noChangeArrowheads="1"/>
          </p:cNvSpPr>
          <p:nvPr/>
        </p:nvSpPr>
        <p:spPr bwMode="auto">
          <a:xfrm>
            <a:off x="3888317" y="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GB" sz="1200"/>
          </a:p>
        </p:txBody>
      </p:sp>
      <p:sp>
        <p:nvSpPr>
          <p:cNvPr id="13316" name="Rectangle 6"/>
          <p:cNvSpPr txBox="1">
            <a:spLocks noGrp="1" noChangeArrowheads="1"/>
          </p:cNvSpPr>
          <p:nvPr/>
        </p:nvSpPr>
        <p:spPr bwMode="auto">
          <a:xfrm>
            <a:off x="0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/>
              <a:t>STC Programa Espanha-Portugal 2007-2013</a:t>
            </a:r>
          </a:p>
        </p:txBody>
      </p:sp>
      <p:sp>
        <p:nvSpPr>
          <p:cNvPr id="13317" name="Rectangle 7"/>
          <p:cNvSpPr txBox="1">
            <a:spLocks noGrp="1" noChangeArrowheads="1"/>
          </p:cNvSpPr>
          <p:nvPr/>
        </p:nvSpPr>
        <p:spPr bwMode="auto">
          <a:xfrm>
            <a:off x="3888317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27660EA-74A7-455A-AFDD-3C1B144FC21D}" type="slidenum">
              <a:rPr lang="es-ES" sz="1200"/>
              <a:pPr algn="r" eaLnBrk="1" hangingPunct="1"/>
              <a:t>22</a:t>
            </a:fld>
            <a:endParaRPr lang="es-ES" sz="1200"/>
          </a:p>
        </p:txBody>
      </p:sp>
      <p:sp>
        <p:nvSpPr>
          <p:cNvPr id="13318" name="Rectangle 7"/>
          <p:cNvSpPr txBox="1">
            <a:spLocks noGrp="1" noChangeArrowheads="1"/>
          </p:cNvSpPr>
          <p:nvPr/>
        </p:nvSpPr>
        <p:spPr bwMode="auto">
          <a:xfrm>
            <a:off x="3886698" y="9371014"/>
            <a:ext cx="297732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3614F04-6C85-4E81-85FE-D1E30B150153}" type="slidenum">
              <a:rPr lang="es-ES" sz="1200"/>
              <a:pPr algn="r" eaLnBrk="1" hangingPunct="1"/>
              <a:t>22</a:t>
            </a:fld>
            <a:endParaRPr lang="es-ES" sz="1200"/>
          </a:p>
        </p:txBody>
      </p:sp>
      <p:sp>
        <p:nvSpPr>
          <p:cNvPr id="133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8375" y="738188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79" y="4686302"/>
            <a:ext cx="5493479" cy="444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3477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 txBox="1">
            <a:spLocks noGrp="1" noChangeArrowheads="1"/>
          </p:cNvSpPr>
          <p:nvPr/>
        </p:nvSpPr>
        <p:spPr bwMode="auto">
          <a:xfrm>
            <a:off x="0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/>
              <a:t>STC Programa Espanha-Portugal 2007-2013</a:t>
            </a:r>
          </a:p>
        </p:txBody>
      </p:sp>
      <p:sp>
        <p:nvSpPr>
          <p:cNvPr id="13315" name="Rectangle 3"/>
          <p:cNvSpPr txBox="1">
            <a:spLocks noGrp="1" noChangeArrowheads="1"/>
          </p:cNvSpPr>
          <p:nvPr/>
        </p:nvSpPr>
        <p:spPr bwMode="auto">
          <a:xfrm>
            <a:off x="3888317" y="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GB" sz="1200"/>
          </a:p>
        </p:txBody>
      </p:sp>
      <p:sp>
        <p:nvSpPr>
          <p:cNvPr id="13316" name="Rectangle 6"/>
          <p:cNvSpPr txBox="1">
            <a:spLocks noGrp="1" noChangeArrowheads="1"/>
          </p:cNvSpPr>
          <p:nvPr/>
        </p:nvSpPr>
        <p:spPr bwMode="auto">
          <a:xfrm>
            <a:off x="0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/>
              <a:t>STC Programa Espanha-Portugal 2007-2013</a:t>
            </a:r>
          </a:p>
        </p:txBody>
      </p:sp>
      <p:sp>
        <p:nvSpPr>
          <p:cNvPr id="13317" name="Rectangle 7"/>
          <p:cNvSpPr txBox="1">
            <a:spLocks noGrp="1" noChangeArrowheads="1"/>
          </p:cNvSpPr>
          <p:nvPr/>
        </p:nvSpPr>
        <p:spPr bwMode="auto">
          <a:xfrm>
            <a:off x="3888317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27660EA-74A7-455A-AFDD-3C1B144FC21D}" type="slidenum">
              <a:rPr lang="es-ES" sz="1200"/>
              <a:pPr algn="r" eaLnBrk="1" hangingPunct="1"/>
              <a:t>23</a:t>
            </a:fld>
            <a:endParaRPr lang="es-ES" sz="1200"/>
          </a:p>
        </p:txBody>
      </p:sp>
      <p:sp>
        <p:nvSpPr>
          <p:cNvPr id="13318" name="Rectangle 7"/>
          <p:cNvSpPr txBox="1">
            <a:spLocks noGrp="1" noChangeArrowheads="1"/>
          </p:cNvSpPr>
          <p:nvPr/>
        </p:nvSpPr>
        <p:spPr bwMode="auto">
          <a:xfrm>
            <a:off x="3886698" y="9371014"/>
            <a:ext cx="297732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3614F04-6C85-4E81-85FE-D1E30B150153}" type="slidenum">
              <a:rPr lang="es-ES" sz="1200"/>
              <a:pPr algn="r" eaLnBrk="1" hangingPunct="1"/>
              <a:t>23</a:t>
            </a:fld>
            <a:endParaRPr lang="es-ES" sz="1200"/>
          </a:p>
        </p:txBody>
      </p:sp>
      <p:sp>
        <p:nvSpPr>
          <p:cNvPr id="133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8375" y="738188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79" y="4686302"/>
            <a:ext cx="5493479" cy="444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0640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 txBox="1">
            <a:spLocks noGrp="1" noChangeArrowheads="1"/>
          </p:cNvSpPr>
          <p:nvPr/>
        </p:nvSpPr>
        <p:spPr bwMode="auto">
          <a:xfrm>
            <a:off x="0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/>
              <a:t>STC Programa Espanha-Portugal 2007-2013</a:t>
            </a:r>
          </a:p>
        </p:txBody>
      </p:sp>
      <p:sp>
        <p:nvSpPr>
          <p:cNvPr id="13315" name="Rectangle 3"/>
          <p:cNvSpPr txBox="1">
            <a:spLocks noGrp="1" noChangeArrowheads="1"/>
          </p:cNvSpPr>
          <p:nvPr/>
        </p:nvSpPr>
        <p:spPr bwMode="auto">
          <a:xfrm>
            <a:off x="3888317" y="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GB" sz="1200"/>
          </a:p>
        </p:txBody>
      </p:sp>
      <p:sp>
        <p:nvSpPr>
          <p:cNvPr id="13316" name="Rectangle 6"/>
          <p:cNvSpPr txBox="1">
            <a:spLocks noGrp="1" noChangeArrowheads="1"/>
          </p:cNvSpPr>
          <p:nvPr/>
        </p:nvSpPr>
        <p:spPr bwMode="auto">
          <a:xfrm>
            <a:off x="0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/>
              <a:t>STC Programa Espanha-Portugal 2007-2013</a:t>
            </a:r>
          </a:p>
        </p:txBody>
      </p:sp>
      <p:sp>
        <p:nvSpPr>
          <p:cNvPr id="13317" name="Rectangle 7"/>
          <p:cNvSpPr txBox="1">
            <a:spLocks noGrp="1" noChangeArrowheads="1"/>
          </p:cNvSpPr>
          <p:nvPr/>
        </p:nvSpPr>
        <p:spPr bwMode="auto">
          <a:xfrm>
            <a:off x="3888317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27660EA-74A7-455A-AFDD-3C1B144FC21D}" type="slidenum">
              <a:rPr lang="es-ES" sz="1200"/>
              <a:pPr algn="r" eaLnBrk="1" hangingPunct="1"/>
              <a:t>24</a:t>
            </a:fld>
            <a:endParaRPr lang="es-ES" sz="1200"/>
          </a:p>
        </p:txBody>
      </p:sp>
      <p:sp>
        <p:nvSpPr>
          <p:cNvPr id="13318" name="Rectangle 7"/>
          <p:cNvSpPr txBox="1">
            <a:spLocks noGrp="1" noChangeArrowheads="1"/>
          </p:cNvSpPr>
          <p:nvPr/>
        </p:nvSpPr>
        <p:spPr bwMode="auto">
          <a:xfrm>
            <a:off x="3886698" y="9371014"/>
            <a:ext cx="297732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3614F04-6C85-4E81-85FE-D1E30B150153}" type="slidenum">
              <a:rPr lang="es-ES" sz="1200"/>
              <a:pPr algn="r" eaLnBrk="1" hangingPunct="1"/>
              <a:t>24</a:t>
            </a:fld>
            <a:endParaRPr lang="es-ES" sz="1200"/>
          </a:p>
        </p:txBody>
      </p:sp>
      <p:sp>
        <p:nvSpPr>
          <p:cNvPr id="133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8375" y="738188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79" y="4686302"/>
            <a:ext cx="5493479" cy="444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0640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 txBox="1">
            <a:spLocks noGrp="1" noChangeArrowheads="1"/>
          </p:cNvSpPr>
          <p:nvPr/>
        </p:nvSpPr>
        <p:spPr bwMode="auto">
          <a:xfrm>
            <a:off x="0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/>
              <a:t>STC Programa Espanha-Portugal 2007-2013</a:t>
            </a:r>
          </a:p>
        </p:txBody>
      </p:sp>
      <p:sp>
        <p:nvSpPr>
          <p:cNvPr id="13315" name="Rectangle 3"/>
          <p:cNvSpPr txBox="1">
            <a:spLocks noGrp="1" noChangeArrowheads="1"/>
          </p:cNvSpPr>
          <p:nvPr/>
        </p:nvSpPr>
        <p:spPr bwMode="auto">
          <a:xfrm>
            <a:off x="3888317" y="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GB" sz="1200"/>
          </a:p>
        </p:txBody>
      </p:sp>
      <p:sp>
        <p:nvSpPr>
          <p:cNvPr id="13316" name="Rectangle 6"/>
          <p:cNvSpPr txBox="1">
            <a:spLocks noGrp="1" noChangeArrowheads="1"/>
          </p:cNvSpPr>
          <p:nvPr/>
        </p:nvSpPr>
        <p:spPr bwMode="auto">
          <a:xfrm>
            <a:off x="0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/>
              <a:t>STC Programa Espanha-Portugal 2007-2013</a:t>
            </a:r>
          </a:p>
        </p:txBody>
      </p:sp>
      <p:sp>
        <p:nvSpPr>
          <p:cNvPr id="13317" name="Rectangle 7"/>
          <p:cNvSpPr txBox="1">
            <a:spLocks noGrp="1" noChangeArrowheads="1"/>
          </p:cNvSpPr>
          <p:nvPr/>
        </p:nvSpPr>
        <p:spPr bwMode="auto">
          <a:xfrm>
            <a:off x="3888317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27660EA-74A7-455A-AFDD-3C1B144FC21D}" type="slidenum">
              <a:rPr lang="es-ES" sz="1200"/>
              <a:pPr algn="r" eaLnBrk="1" hangingPunct="1"/>
              <a:t>25</a:t>
            </a:fld>
            <a:endParaRPr lang="es-ES" sz="1200"/>
          </a:p>
        </p:txBody>
      </p:sp>
      <p:sp>
        <p:nvSpPr>
          <p:cNvPr id="13318" name="Rectangle 7"/>
          <p:cNvSpPr txBox="1">
            <a:spLocks noGrp="1" noChangeArrowheads="1"/>
          </p:cNvSpPr>
          <p:nvPr/>
        </p:nvSpPr>
        <p:spPr bwMode="auto">
          <a:xfrm>
            <a:off x="3886698" y="9371014"/>
            <a:ext cx="297732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3614F04-6C85-4E81-85FE-D1E30B150153}" type="slidenum">
              <a:rPr lang="es-ES" sz="1200"/>
              <a:pPr algn="r" eaLnBrk="1" hangingPunct="1"/>
              <a:t>25</a:t>
            </a:fld>
            <a:endParaRPr lang="es-ES" sz="1200"/>
          </a:p>
        </p:txBody>
      </p:sp>
      <p:sp>
        <p:nvSpPr>
          <p:cNvPr id="133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8375" y="738188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79" y="4686302"/>
            <a:ext cx="5493479" cy="444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0640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 txBox="1">
            <a:spLocks noGrp="1" noChangeArrowheads="1"/>
          </p:cNvSpPr>
          <p:nvPr/>
        </p:nvSpPr>
        <p:spPr bwMode="auto">
          <a:xfrm>
            <a:off x="0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/>
              <a:t>STC Programa Espanha-Portugal 2007-2013</a:t>
            </a:r>
          </a:p>
        </p:txBody>
      </p:sp>
      <p:sp>
        <p:nvSpPr>
          <p:cNvPr id="13315" name="Rectangle 3"/>
          <p:cNvSpPr txBox="1">
            <a:spLocks noGrp="1" noChangeArrowheads="1"/>
          </p:cNvSpPr>
          <p:nvPr/>
        </p:nvSpPr>
        <p:spPr bwMode="auto">
          <a:xfrm>
            <a:off x="3888317" y="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GB" sz="1200"/>
          </a:p>
        </p:txBody>
      </p:sp>
      <p:sp>
        <p:nvSpPr>
          <p:cNvPr id="13316" name="Rectangle 6"/>
          <p:cNvSpPr txBox="1">
            <a:spLocks noGrp="1" noChangeArrowheads="1"/>
          </p:cNvSpPr>
          <p:nvPr/>
        </p:nvSpPr>
        <p:spPr bwMode="auto">
          <a:xfrm>
            <a:off x="0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/>
              <a:t>STC Programa Espanha-Portugal 2007-2013</a:t>
            </a:r>
          </a:p>
        </p:txBody>
      </p:sp>
      <p:sp>
        <p:nvSpPr>
          <p:cNvPr id="13317" name="Rectangle 7"/>
          <p:cNvSpPr txBox="1">
            <a:spLocks noGrp="1" noChangeArrowheads="1"/>
          </p:cNvSpPr>
          <p:nvPr/>
        </p:nvSpPr>
        <p:spPr bwMode="auto">
          <a:xfrm>
            <a:off x="3888317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27660EA-74A7-455A-AFDD-3C1B144FC21D}" type="slidenum">
              <a:rPr lang="es-ES" sz="1200"/>
              <a:pPr algn="r" eaLnBrk="1" hangingPunct="1"/>
              <a:t>26</a:t>
            </a:fld>
            <a:endParaRPr lang="es-ES" sz="1200"/>
          </a:p>
        </p:txBody>
      </p:sp>
      <p:sp>
        <p:nvSpPr>
          <p:cNvPr id="13318" name="Rectangle 7"/>
          <p:cNvSpPr txBox="1">
            <a:spLocks noGrp="1" noChangeArrowheads="1"/>
          </p:cNvSpPr>
          <p:nvPr/>
        </p:nvSpPr>
        <p:spPr bwMode="auto">
          <a:xfrm>
            <a:off x="3886698" y="9371014"/>
            <a:ext cx="297732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3614F04-6C85-4E81-85FE-D1E30B150153}" type="slidenum">
              <a:rPr lang="es-ES" sz="1200"/>
              <a:pPr algn="r" eaLnBrk="1" hangingPunct="1"/>
              <a:t>26</a:t>
            </a:fld>
            <a:endParaRPr lang="es-ES" sz="1200"/>
          </a:p>
        </p:txBody>
      </p:sp>
      <p:sp>
        <p:nvSpPr>
          <p:cNvPr id="133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8375" y="738188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79" y="4686302"/>
            <a:ext cx="5493479" cy="444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0640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 txBox="1">
            <a:spLocks noGrp="1" noChangeArrowheads="1"/>
          </p:cNvSpPr>
          <p:nvPr/>
        </p:nvSpPr>
        <p:spPr bwMode="auto">
          <a:xfrm>
            <a:off x="0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/>
              <a:t>STC Programa Espanha-Portugal 2007-2013</a:t>
            </a:r>
          </a:p>
        </p:txBody>
      </p:sp>
      <p:sp>
        <p:nvSpPr>
          <p:cNvPr id="13315" name="Rectangle 3"/>
          <p:cNvSpPr txBox="1">
            <a:spLocks noGrp="1" noChangeArrowheads="1"/>
          </p:cNvSpPr>
          <p:nvPr/>
        </p:nvSpPr>
        <p:spPr bwMode="auto">
          <a:xfrm>
            <a:off x="3888317" y="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GB" sz="1200"/>
          </a:p>
        </p:txBody>
      </p:sp>
      <p:sp>
        <p:nvSpPr>
          <p:cNvPr id="13316" name="Rectangle 6"/>
          <p:cNvSpPr txBox="1">
            <a:spLocks noGrp="1" noChangeArrowheads="1"/>
          </p:cNvSpPr>
          <p:nvPr/>
        </p:nvSpPr>
        <p:spPr bwMode="auto">
          <a:xfrm>
            <a:off x="0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/>
              <a:t>STC Programa Espanha-Portugal 2007-2013</a:t>
            </a:r>
          </a:p>
        </p:txBody>
      </p:sp>
      <p:sp>
        <p:nvSpPr>
          <p:cNvPr id="13317" name="Rectangle 7"/>
          <p:cNvSpPr txBox="1">
            <a:spLocks noGrp="1" noChangeArrowheads="1"/>
          </p:cNvSpPr>
          <p:nvPr/>
        </p:nvSpPr>
        <p:spPr bwMode="auto">
          <a:xfrm>
            <a:off x="3888317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27660EA-74A7-455A-AFDD-3C1B144FC21D}" type="slidenum">
              <a:rPr lang="es-ES" sz="1200"/>
              <a:pPr algn="r" eaLnBrk="1" hangingPunct="1"/>
              <a:t>27</a:t>
            </a:fld>
            <a:endParaRPr lang="es-ES" sz="1200"/>
          </a:p>
        </p:txBody>
      </p:sp>
      <p:sp>
        <p:nvSpPr>
          <p:cNvPr id="13318" name="Rectangle 7"/>
          <p:cNvSpPr txBox="1">
            <a:spLocks noGrp="1" noChangeArrowheads="1"/>
          </p:cNvSpPr>
          <p:nvPr/>
        </p:nvSpPr>
        <p:spPr bwMode="auto">
          <a:xfrm>
            <a:off x="3886698" y="9371014"/>
            <a:ext cx="297732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3614F04-6C85-4E81-85FE-D1E30B150153}" type="slidenum">
              <a:rPr lang="es-ES" sz="1200"/>
              <a:pPr algn="r" eaLnBrk="1" hangingPunct="1"/>
              <a:t>27</a:t>
            </a:fld>
            <a:endParaRPr lang="es-ES" sz="1200"/>
          </a:p>
        </p:txBody>
      </p:sp>
      <p:sp>
        <p:nvSpPr>
          <p:cNvPr id="133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8375" y="738188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79" y="4686302"/>
            <a:ext cx="5493479" cy="444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0640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 txBox="1">
            <a:spLocks noGrp="1" noChangeArrowheads="1"/>
          </p:cNvSpPr>
          <p:nvPr/>
        </p:nvSpPr>
        <p:spPr bwMode="auto">
          <a:xfrm>
            <a:off x="0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/>
              <a:t>STC Programa Espanha-Portugal 2007-2013</a:t>
            </a:r>
          </a:p>
        </p:txBody>
      </p:sp>
      <p:sp>
        <p:nvSpPr>
          <p:cNvPr id="13315" name="Rectangle 3"/>
          <p:cNvSpPr txBox="1">
            <a:spLocks noGrp="1" noChangeArrowheads="1"/>
          </p:cNvSpPr>
          <p:nvPr/>
        </p:nvSpPr>
        <p:spPr bwMode="auto">
          <a:xfrm>
            <a:off x="3888317" y="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GB" sz="1200"/>
          </a:p>
        </p:txBody>
      </p:sp>
      <p:sp>
        <p:nvSpPr>
          <p:cNvPr id="13316" name="Rectangle 6"/>
          <p:cNvSpPr txBox="1">
            <a:spLocks noGrp="1" noChangeArrowheads="1"/>
          </p:cNvSpPr>
          <p:nvPr/>
        </p:nvSpPr>
        <p:spPr bwMode="auto">
          <a:xfrm>
            <a:off x="0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/>
              <a:t>STC Programa Espanha-Portugal 2007-2013</a:t>
            </a:r>
          </a:p>
        </p:txBody>
      </p:sp>
      <p:sp>
        <p:nvSpPr>
          <p:cNvPr id="13317" name="Rectangle 7"/>
          <p:cNvSpPr txBox="1">
            <a:spLocks noGrp="1" noChangeArrowheads="1"/>
          </p:cNvSpPr>
          <p:nvPr/>
        </p:nvSpPr>
        <p:spPr bwMode="auto">
          <a:xfrm>
            <a:off x="3888317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27660EA-74A7-455A-AFDD-3C1B144FC21D}" type="slidenum">
              <a:rPr lang="es-ES" sz="1200"/>
              <a:pPr algn="r" eaLnBrk="1" hangingPunct="1"/>
              <a:t>28</a:t>
            </a:fld>
            <a:endParaRPr lang="es-ES" sz="1200"/>
          </a:p>
        </p:txBody>
      </p:sp>
      <p:sp>
        <p:nvSpPr>
          <p:cNvPr id="13318" name="Rectangle 7"/>
          <p:cNvSpPr txBox="1">
            <a:spLocks noGrp="1" noChangeArrowheads="1"/>
          </p:cNvSpPr>
          <p:nvPr/>
        </p:nvSpPr>
        <p:spPr bwMode="auto">
          <a:xfrm>
            <a:off x="3886698" y="9371014"/>
            <a:ext cx="297732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3614F04-6C85-4E81-85FE-D1E30B150153}" type="slidenum">
              <a:rPr lang="es-ES" sz="1200"/>
              <a:pPr algn="r" eaLnBrk="1" hangingPunct="1"/>
              <a:t>28</a:t>
            </a:fld>
            <a:endParaRPr lang="es-ES" sz="1200"/>
          </a:p>
        </p:txBody>
      </p:sp>
      <p:sp>
        <p:nvSpPr>
          <p:cNvPr id="133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8375" y="738188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79" y="4686302"/>
            <a:ext cx="5493479" cy="444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0640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 txBox="1">
            <a:spLocks noGrp="1" noChangeArrowheads="1"/>
          </p:cNvSpPr>
          <p:nvPr/>
        </p:nvSpPr>
        <p:spPr bwMode="auto">
          <a:xfrm>
            <a:off x="0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/>
              <a:t>STC Programa Espanha-Portugal 2007-2013</a:t>
            </a:r>
          </a:p>
        </p:txBody>
      </p:sp>
      <p:sp>
        <p:nvSpPr>
          <p:cNvPr id="13315" name="Rectangle 3"/>
          <p:cNvSpPr txBox="1">
            <a:spLocks noGrp="1" noChangeArrowheads="1"/>
          </p:cNvSpPr>
          <p:nvPr/>
        </p:nvSpPr>
        <p:spPr bwMode="auto">
          <a:xfrm>
            <a:off x="3888317" y="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GB" sz="1200"/>
          </a:p>
        </p:txBody>
      </p:sp>
      <p:sp>
        <p:nvSpPr>
          <p:cNvPr id="13316" name="Rectangle 6"/>
          <p:cNvSpPr txBox="1">
            <a:spLocks noGrp="1" noChangeArrowheads="1"/>
          </p:cNvSpPr>
          <p:nvPr/>
        </p:nvSpPr>
        <p:spPr bwMode="auto">
          <a:xfrm>
            <a:off x="0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/>
              <a:t>STC Programa Espanha-Portugal 2007-2013</a:t>
            </a:r>
          </a:p>
        </p:txBody>
      </p:sp>
      <p:sp>
        <p:nvSpPr>
          <p:cNvPr id="13317" name="Rectangle 7"/>
          <p:cNvSpPr txBox="1">
            <a:spLocks noGrp="1" noChangeArrowheads="1"/>
          </p:cNvSpPr>
          <p:nvPr/>
        </p:nvSpPr>
        <p:spPr bwMode="auto">
          <a:xfrm>
            <a:off x="3888317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27660EA-74A7-455A-AFDD-3C1B144FC21D}" type="slidenum">
              <a:rPr lang="es-ES" sz="1200"/>
              <a:pPr algn="r" eaLnBrk="1" hangingPunct="1"/>
              <a:t>29</a:t>
            </a:fld>
            <a:endParaRPr lang="es-ES" sz="1200"/>
          </a:p>
        </p:txBody>
      </p:sp>
      <p:sp>
        <p:nvSpPr>
          <p:cNvPr id="13318" name="Rectangle 7"/>
          <p:cNvSpPr txBox="1">
            <a:spLocks noGrp="1" noChangeArrowheads="1"/>
          </p:cNvSpPr>
          <p:nvPr/>
        </p:nvSpPr>
        <p:spPr bwMode="auto">
          <a:xfrm>
            <a:off x="3886698" y="9371014"/>
            <a:ext cx="297732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3614F04-6C85-4E81-85FE-D1E30B150153}" type="slidenum">
              <a:rPr lang="es-ES" sz="1200"/>
              <a:pPr algn="r" eaLnBrk="1" hangingPunct="1"/>
              <a:t>29</a:t>
            </a:fld>
            <a:endParaRPr lang="es-ES" sz="1200"/>
          </a:p>
        </p:txBody>
      </p:sp>
      <p:sp>
        <p:nvSpPr>
          <p:cNvPr id="133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8375" y="738188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79" y="4686302"/>
            <a:ext cx="5493479" cy="444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0640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 txBox="1">
            <a:spLocks noGrp="1" noChangeArrowheads="1"/>
          </p:cNvSpPr>
          <p:nvPr/>
        </p:nvSpPr>
        <p:spPr bwMode="auto">
          <a:xfrm>
            <a:off x="0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/>
              <a:t>STC Programa Espanha-Portugal 2007-2013</a:t>
            </a:r>
          </a:p>
        </p:txBody>
      </p:sp>
      <p:sp>
        <p:nvSpPr>
          <p:cNvPr id="13315" name="Rectangle 3"/>
          <p:cNvSpPr txBox="1">
            <a:spLocks noGrp="1" noChangeArrowheads="1"/>
          </p:cNvSpPr>
          <p:nvPr/>
        </p:nvSpPr>
        <p:spPr bwMode="auto">
          <a:xfrm>
            <a:off x="3888317" y="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GB" sz="1200"/>
          </a:p>
        </p:txBody>
      </p:sp>
      <p:sp>
        <p:nvSpPr>
          <p:cNvPr id="13316" name="Rectangle 6"/>
          <p:cNvSpPr txBox="1">
            <a:spLocks noGrp="1" noChangeArrowheads="1"/>
          </p:cNvSpPr>
          <p:nvPr/>
        </p:nvSpPr>
        <p:spPr bwMode="auto">
          <a:xfrm>
            <a:off x="0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/>
              <a:t>STC Programa Espanha-Portugal 2007-2013</a:t>
            </a:r>
          </a:p>
        </p:txBody>
      </p:sp>
      <p:sp>
        <p:nvSpPr>
          <p:cNvPr id="13317" name="Rectangle 7"/>
          <p:cNvSpPr txBox="1">
            <a:spLocks noGrp="1" noChangeArrowheads="1"/>
          </p:cNvSpPr>
          <p:nvPr/>
        </p:nvSpPr>
        <p:spPr bwMode="auto">
          <a:xfrm>
            <a:off x="3888317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27660EA-74A7-455A-AFDD-3C1B144FC21D}" type="slidenum">
              <a:rPr lang="es-ES" sz="1200"/>
              <a:pPr algn="r" eaLnBrk="1" hangingPunct="1"/>
              <a:t>30</a:t>
            </a:fld>
            <a:endParaRPr lang="es-ES" sz="1200"/>
          </a:p>
        </p:txBody>
      </p:sp>
      <p:sp>
        <p:nvSpPr>
          <p:cNvPr id="13318" name="Rectangle 7"/>
          <p:cNvSpPr txBox="1">
            <a:spLocks noGrp="1" noChangeArrowheads="1"/>
          </p:cNvSpPr>
          <p:nvPr/>
        </p:nvSpPr>
        <p:spPr bwMode="auto">
          <a:xfrm>
            <a:off x="3886698" y="9371014"/>
            <a:ext cx="297732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3614F04-6C85-4E81-85FE-D1E30B150153}" type="slidenum">
              <a:rPr lang="es-ES" sz="1200"/>
              <a:pPr algn="r" eaLnBrk="1" hangingPunct="1"/>
              <a:t>30</a:t>
            </a:fld>
            <a:endParaRPr lang="es-ES" sz="1200"/>
          </a:p>
        </p:txBody>
      </p:sp>
      <p:sp>
        <p:nvSpPr>
          <p:cNvPr id="133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8375" y="738188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79" y="4686302"/>
            <a:ext cx="5493479" cy="444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0640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 txBox="1">
            <a:spLocks noGrp="1" noChangeArrowheads="1"/>
          </p:cNvSpPr>
          <p:nvPr/>
        </p:nvSpPr>
        <p:spPr bwMode="auto">
          <a:xfrm>
            <a:off x="0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/>
              <a:t>STC Programa Espanha-Portugal 2007-2013</a:t>
            </a:r>
          </a:p>
        </p:txBody>
      </p:sp>
      <p:sp>
        <p:nvSpPr>
          <p:cNvPr id="13315" name="Rectangle 3"/>
          <p:cNvSpPr txBox="1">
            <a:spLocks noGrp="1" noChangeArrowheads="1"/>
          </p:cNvSpPr>
          <p:nvPr/>
        </p:nvSpPr>
        <p:spPr bwMode="auto">
          <a:xfrm>
            <a:off x="3888317" y="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GB" sz="1200"/>
          </a:p>
        </p:txBody>
      </p:sp>
      <p:sp>
        <p:nvSpPr>
          <p:cNvPr id="13316" name="Rectangle 6"/>
          <p:cNvSpPr txBox="1">
            <a:spLocks noGrp="1" noChangeArrowheads="1"/>
          </p:cNvSpPr>
          <p:nvPr/>
        </p:nvSpPr>
        <p:spPr bwMode="auto">
          <a:xfrm>
            <a:off x="0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/>
              <a:t>STC Programa Espanha-Portugal 2007-2013</a:t>
            </a:r>
          </a:p>
        </p:txBody>
      </p:sp>
      <p:sp>
        <p:nvSpPr>
          <p:cNvPr id="13317" name="Rectangle 7"/>
          <p:cNvSpPr txBox="1">
            <a:spLocks noGrp="1" noChangeArrowheads="1"/>
          </p:cNvSpPr>
          <p:nvPr/>
        </p:nvSpPr>
        <p:spPr bwMode="auto">
          <a:xfrm>
            <a:off x="3888317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27660EA-74A7-455A-AFDD-3C1B144FC21D}" type="slidenum">
              <a:rPr lang="es-ES" sz="1200"/>
              <a:pPr algn="r" eaLnBrk="1" hangingPunct="1"/>
              <a:t>31</a:t>
            </a:fld>
            <a:endParaRPr lang="es-ES" sz="1200"/>
          </a:p>
        </p:txBody>
      </p:sp>
      <p:sp>
        <p:nvSpPr>
          <p:cNvPr id="13318" name="Rectangle 7"/>
          <p:cNvSpPr txBox="1">
            <a:spLocks noGrp="1" noChangeArrowheads="1"/>
          </p:cNvSpPr>
          <p:nvPr/>
        </p:nvSpPr>
        <p:spPr bwMode="auto">
          <a:xfrm>
            <a:off x="3886698" y="9371014"/>
            <a:ext cx="297732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3614F04-6C85-4E81-85FE-D1E30B150153}" type="slidenum">
              <a:rPr lang="es-ES" sz="1200"/>
              <a:pPr algn="r" eaLnBrk="1" hangingPunct="1"/>
              <a:t>31</a:t>
            </a:fld>
            <a:endParaRPr lang="es-ES" sz="1200"/>
          </a:p>
        </p:txBody>
      </p:sp>
      <p:sp>
        <p:nvSpPr>
          <p:cNvPr id="133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8375" y="738188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79" y="4686302"/>
            <a:ext cx="5493479" cy="444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347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 txBox="1">
            <a:spLocks noGrp="1" noChangeArrowheads="1"/>
          </p:cNvSpPr>
          <p:nvPr/>
        </p:nvSpPr>
        <p:spPr bwMode="auto">
          <a:xfrm>
            <a:off x="0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/>
              <a:t>STC Programa Espanha-Portugal 2007-2013</a:t>
            </a:r>
          </a:p>
        </p:txBody>
      </p:sp>
      <p:sp>
        <p:nvSpPr>
          <p:cNvPr id="13315" name="Rectangle 3"/>
          <p:cNvSpPr txBox="1">
            <a:spLocks noGrp="1" noChangeArrowheads="1"/>
          </p:cNvSpPr>
          <p:nvPr/>
        </p:nvSpPr>
        <p:spPr bwMode="auto">
          <a:xfrm>
            <a:off x="3888317" y="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GB" sz="1200"/>
          </a:p>
        </p:txBody>
      </p:sp>
      <p:sp>
        <p:nvSpPr>
          <p:cNvPr id="13316" name="Rectangle 6"/>
          <p:cNvSpPr txBox="1">
            <a:spLocks noGrp="1" noChangeArrowheads="1"/>
          </p:cNvSpPr>
          <p:nvPr/>
        </p:nvSpPr>
        <p:spPr bwMode="auto">
          <a:xfrm>
            <a:off x="0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/>
              <a:t>STC Programa Espanha-Portugal 2007-2013</a:t>
            </a:r>
          </a:p>
        </p:txBody>
      </p:sp>
      <p:sp>
        <p:nvSpPr>
          <p:cNvPr id="13317" name="Rectangle 7"/>
          <p:cNvSpPr txBox="1">
            <a:spLocks noGrp="1" noChangeArrowheads="1"/>
          </p:cNvSpPr>
          <p:nvPr/>
        </p:nvSpPr>
        <p:spPr bwMode="auto">
          <a:xfrm>
            <a:off x="3888317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27660EA-74A7-455A-AFDD-3C1B144FC21D}" type="slidenum">
              <a:rPr lang="es-ES" sz="1200"/>
              <a:pPr algn="r" eaLnBrk="1" hangingPunct="1"/>
              <a:t>3</a:t>
            </a:fld>
            <a:endParaRPr lang="es-ES" sz="1200"/>
          </a:p>
        </p:txBody>
      </p:sp>
      <p:sp>
        <p:nvSpPr>
          <p:cNvPr id="13318" name="Rectangle 7"/>
          <p:cNvSpPr txBox="1">
            <a:spLocks noGrp="1" noChangeArrowheads="1"/>
          </p:cNvSpPr>
          <p:nvPr/>
        </p:nvSpPr>
        <p:spPr bwMode="auto">
          <a:xfrm>
            <a:off x="3886698" y="9371014"/>
            <a:ext cx="297732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3614F04-6C85-4E81-85FE-D1E30B150153}" type="slidenum">
              <a:rPr lang="es-ES" sz="1200"/>
              <a:pPr algn="r" eaLnBrk="1" hangingPunct="1"/>
              <a:t>3</a:t>
            </a:fld>
            <a:endParaRPr lang="es-ES" sz="1200"/>
          </a:p>
        </p:txBody>
      </p:sp>
      <p:sp>
        <p:nvSpPr>
          <p:cNvPr id="133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8375" y="738188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79" y="4686302"/>
            <a:ext cx="5493479" cy="444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6589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 txBox="1">
            <a:spLocks noGrp="1" noChangeArrowheads="1"/>
          </p:cNvSpPr>
          <p:nvPr/>
        </p:nvSpPr>
        <p:spPr bwMode="auto">
          <a:xfrm>
            <a:off x="0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/>
              <a:t>STC Programa Espanha-Portugal 2007-2013</a:t>
            </a:r>
          </a:p>
        </p:txBody>
      </p:sp>
      <p:sp>
        <p:nvSpPr>
          <p:cNvPr id="13315" name="Rectangle 3"/>
          <p:cNvSpPr txBox="1">
            <a:spLocks noGrp="1" noChangeArrowheads="1"/>
          </p:cNvSpPr>
          <p:nvPr/>
        </p:nvSpPr>
        <p:spPr bwMode="auto">
          <a:xfrm>
            <a:off x="3888317" y="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GB" sz="1200"/>
          </a:p>
        </p:txBody>
      </p:sp>
      <p:sp>
        <p:nvSpPr>
          <p:cNvPr id="13316" name="Rectangle 6"/>
          <p:cNvSpPr txBox="1">
            <a:spLocks noGrp="1" noChangeArrowheads="1"/>
          </p:cNvSpPr>
          <p:nvPr/>
        </p:nvSpPr>
        <p:spPr bwMode="auto">
          <a:xfrm>
            <a:off x="0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/>
              <a:t>STC Programa Espanha-Portugal 2007-2013</a:t>
            </a:r>
          </a:p>
        </p:txBody>
      </p:sp>
      <p:sp>
        <p:nvSpPr>
          <p:cNvPr id="13317" name="Rectangle 7"/>
          <p:cNvSpPr txBox="1">
            <a:spLocks noGrp="1" noChangeArrowheads="1"/>
          </p:cNvSpPr>
          <p:nvPr/>
        </p:nvSpPr>
        <p:spPr bwMode="auto">
          <a:xfrm>
            <a:off x="3888317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27660EA-74A7-455A-AFDD-3C1B144FC21D}" type="slidenum">
              <a:rPr lang="es-ES" sz="1200"/>
              <a:pPr algn="r" eaLnBrk="1" hangingPunct="1"/>
              <a:t>32</a:t>
            </a:fld>
            <a:endParaRPr lang="es-ES" sz="1200"/>
          </a:p>
        </p:txBody>
      </p:sp>
      <p:sp>
        <p:nvSpPr>
          <p:cNvPr id="13318" name="Rectangle 7"/>
          <p:cNvSpPr txBox="1">
            <a:spLocks noGrp="1" noChangeArrowheads="1"/>
          </p:cNvSpPr>
          <p:nvPr/>
        </p:nvSpPr>
        <p:spPr bwMode="auto">
          <a:xfrm>
            <a:off x="3886698" y="9371014"/>
            <a:ext cx="297732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3614F04-6C85-4E81-85FE-D1E30B150153}" type="slidenum">
              <a:rPr lang="es-ES" sz="1200"/>
              <a:pPr algn="r" eaLnBrk="1" hangingPunct="1"/>
              <a:t>32</a:t>
            </a:fld>
            <a:endParaRPr lang="es-ES" sz="1200"/>
          </a:p>
        </p:txBody>
      </p:sp>
      <p:sp>
        <p:nvSpPr>
          <p:cNvPr id="133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8375" y="738188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79" y="4686302"/>
            <a:ext cx="5493479" cy="444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3477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 txBox="1">
            <a:spLocks noGrp="1" noChangeArrowheads="1"/>
          </p:cNvSpPr>
          <p:nvPr/>
        </p:nvSpPr>
        <p:spPr bwMode="auto">
          <a:xfrm>
            <a:off x="0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/>
              <a:t>STC Programa Espanha-Portugal 2007-2013</a:t>
            </a:r>
          </a:p>
        </p:txBody>
      </p:sp>
      <p:sp>
        <p:nvSpPr>
          <p:cNvPr id="13315" name="Rectangle 3"/>
          <p:cNvSpPr txBox="1">
            <a:spLocks noGrp="1" noChangeArrowheads="1"/>
          </p:cNvSpPr>
          <p:nvPr/>
        </p:nvSpPr>
        <p:spPr bwMode="auto">
          <a:xfrm>
            <a:off x="3888317" y="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GB" sz="1200"/>
          </a:p>
        </p:txBody>
      </p:sp>
      <p:sp>
        <p:nvSpPr>
          <p:cNvPr id="13316" name="Rectangle 6"/>
          <p:cNvSpPr txBox="1">
            <a:spLocks noGrp="1" noChangeArrowheads="1"/>
          </p:cNvSpPr>
          <p:nvPr/>
        </p:nvSpPr>
        <p:spPr bwMode="auto">
          <a:xfrm>
            <a:off x="0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/>
              <a:t>STC Programa Espanha-Portugal 2007-2013</a:t>
            </a:r>
          </a:p>
        </p:txBody>
      </p:sp>
      <p:sp>
        <p:nvSpPr>
          <p:cNvPr id="13317" name="Rectangle 7"/>
          <p:cNvSpPr txBox="1">
            <a:spLocks noGrp="1" noChangeArrowheads="1"/>
          </p:cNvSpPr>
          <p:nvPr/>
        </p:nvSpPr>
        <p:spPr bwMode="auto">
          <a:xfrm>
            <a:off x="3888317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27660EA-74A7-455A-AFDD-3C1B144FC21D}" type="slidenum">
              <a:rPr lang="es-ES" sz="1200"/>
              <a:pPr algn="r" eaLnBrk="1" hangingPunct="1"/>
              <a:t>33</a:t>
            </a:fld>
            <a:endParaRPr lang="es-ES" sz="1200"/>
          </a:p>
        </p:txBody>
      </p:sp>
      <p:sp>
        <p:nvSpPr>
          <p:cNvPr id="13318" name="Rectangle 7"/>
          <p:cNvSpPr txBox="1">
            <a:spLocks noGrp="1" noChangeArrowheads="1"/>
          </p:cNvSpPr>
          <p:nvPr/>
        </p:nvSpPr>
        <p:spPr bwMode="auto">
          <a:xfrm>
            <a:off x="3886698" y="9371014"/>
            <a:ext cx="297732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3614F04-6C85-4E81-85FE-D1E30B150153}" type="slidenum">
              <a:rPr lang="es-ES" sz="1200"/>
              <a:pPr algn="r" eaLnBrk="1" hangingPunct="1"/>
              <a:t>33</a:t>
            </a:fld>
            <a:endParaRPr lang="es-ES" sz="1200"/>
          </a:p>
        </p:txBody>
      </p:sp>
      <p:sp>
        <p:nvSpPr>
          <p:cNvPr id="133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8375" y="738188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79" y="4686302"/>
            <a:ext cx="5493479" cy="444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0640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 txBox="1">
            <a:spLocks noGrp="1" noChangeArrowheads="1"/>
          </p:cNvSpPr>
          <p:nvPr/>
        </p:nvSpPr>
        <p:spPr bwMode="auto">
          <a:xfrm>
            <a:off x="0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/>
              <a:t>STC Programa Espanha-Portugal 2007-2013</a:t>
            </a:r>
          </a:p>
        </p:txBody>
      </p:sp>
      <p:sp>
        <p:nvSpPr>
          <p:cNvPr id="13315" name="Rectangle 3"/>
          <p:cNvSpPr txBox="1">
            <a:spLocks noGrp="1" noChangeArrowheads="1"/>
          </p:cNvSpPr>
          <p:nvPr/>
        </p:nvSpPr>
        <p:spPr bwMode="auto">
          <a:xfrm>
            <a:off x="3888317" y="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GB" sz="1200"/>
          </a:p>
        </p:txBody>
      </p:sp>
      <p:sp>
        <p:nvSpPr>
          <p:cNvPr id="13316" name="Rectangle 6"/>
          <p:cNvSpPr txBox="1">
            <a:spLocks noGrp="1" noChangeArrowheads="1"/>
          </p:cNvSpPr>
          <p:nvPr/>
        </p:nvSpPr>
        <p:spPr bwMode="auto">
          <a:xfrm>
            <a:off x="0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/>
              <a:t>STC Programa Espanha-Portugal 2007-2013</a:t>
            </a:r>
          </a:p>
        </p:txBody>
      </p:sp>
      <p:sp>
        <p:nvSpPr>
          <p:cNvPr id="13317" name="Rectangle 7"/>
          <p:cNvSpPr txBox="1">
            <a:spLocks noGrp="1" noChangeArrowheads="1"/>
          </p:cNvSpPr>
          <p:nvPr/>
        </p:nvSpPr>
        <p:spPr bwMode="auto">
          <a:xfrm>
            <a:off x="3888317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27660EA-74A7-455A-AFDD-3C1B144FC21D}" type="slidenum">
              <a:rPr lang="es-ES" sz="1200"/>
              <a:pPr algn="r" eaLnBrk="1" hangingPunct="1"/>
              <a:t>34</a:t>
            </a:fld>
            <a:endParaRPr lang="es-ES" sz="1200"/>
          </a:p>
        </p:txBody>
      </p:sp>
      <p:sp>
        <p:nvSpPr>
          <p:cNvPr id="13318" name="Rectangle 7"/>
          <p:cNvSpPr txBox="1">
            <a:spLocks noGrp="1" noChangeArrowheads="1"/>
          </p:cNvSpPr>
          <p:nvPr/>
        </p:nvSpPr>
        <p:spPr bwMode="auto">
          <a:xfrm>
            <a:off x="3886698" y="9371014"/>
            <a:ext cx="297732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3614F04-6C85-4E81-85FE-D1E30B150153}" type="slidenum">
              <a:rPr lang="es-ES" sz="1200"/>
              <a:pPr algn="r" eaLnBrk="1" hangingPunct="1"/>
              <a:t>34</a:t>
            </a:fld>
            <a:endParaRPr lang="es-ES" sz="1200"/>
          </a:p>
        </p:txBody>
      </p:sp>
      <p:sp>
        <p:nvSpPr>
          <p:cNvPr id="133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8375" y="738188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79" y="4686302"/>
            <a:ext cx="5493479" cy="444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0640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 txBox="1">
            <a:spLocks noGrp="1" noChangeArrowheads="1"/>
          </p:cNvSpPr>
          <p:nvPr/>
        </p:nvSpPr>
        <p:spPr bwMode="auto">
          <a:xfrm>
            <a:off x="0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/>
              <a:t>STC Programa Espanha-Portugal 2007-2013</a:t>
            </a:r>
          </a:p>
        </p:txBody>
      </p:sp>
      <p:sp>
        <p:nvSpPr>
          <p:cNvPr id="13315" name="Rectangle 3"/>
          <p:cNvSpPr txBox="1">
            <a:spLocks noGrp="1" noChangeArrowheads="1"/>
          </p:cNvSpPr>
          <p:nvPr/>
        </p:nvSpPr>
        <p:spPr bwMode="auto">
          <a:xfrm>
            <a:off x="3888317" y="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GB" sz="1200"/>
          </a:p>
        </p:txBody>
      </p:sp>
      <p:sp>
        <p:nvSpPr>
          <p:cNvPr id="13316" name="Rectangle 6"/>
          <p:cNvSpPr txBox="1">
            <a:spLocks noGrp="1" noChangeArrowheads="1"/>
          </p:cNvSpPr>
          <p:nvPr/>
        </p:nvSpPr>
        <p:spPr bwMode="auto">
          <a:xfrm>
            <a:off x="0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/>
              <a:t>STC Programa Espanha-Portugal 2007-2013</a:t>
            </a:r>
          </a:p>
        </p:txBody>
      </p:sp>
      <p:sp>
        <p:nvSpPr>
          <p:cNvPr id="13317" name="Rectangle 7"/>
          <p:cNvSpPr txBox="1">
            <a:spLocks noGrp="1" noChangeArrowheads="1"/>
          </p:cNvSpPr>
          <p:nvPr/>
        </p:nvSpPr>
        <p:spPr bwMode="auto">
          <a:xfrm>
            <a:off x="3888317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27660EA-74A7-455A-AFDD-3C1B144FC21D}" type="slidenum">
              <a:rPr lang="es-ES" sz="1200"/>
              <a:pPr algn="r" eaLnBrk="1" hangingPunct="1"/>
              <a:t>35</a:t>
            </a:fld>
            <a:endParaRPr lang="es-ES" sz="1200"/>
          </a:p>
        </p:txBody>
      </p:sp>
      <p:sp>
        <p:nvSpPr>
          <p:cNvPr id="13318" name="Rectangle 7"/>
          <p:cNvSpPr txBox="1">
            <a:spLocks noGrp="1" noChangeArrowheads="1"/>
          </p:cNvSpPr>
          <p:nvPr/>
        </p:nvSpPr>
        <p:spPr bwMode="auto">
          <a:xfrm>
            <a:off x="3886698" y="9371014"/>
            <a:ext cx="297732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3614F04-6C85-4E81-85FE-D1E30B150153}" type="slidenum">
              <a:rPr lang="es-ES" sz="1200"/>
              <a:pPr algn="r" eaLnBrk="1" hangingPunct="1"/>
              <a:t>35</a:t>
            </a:fld>
            <a:endParaRPr lang="es-ES" sz="1200"/>
          </a:p>
        </p:txBody>
      </p:sp>
      <p:sp>
        <p:nvSpPr>
          <p:cNvPr id="133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8375" y="738188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79" y="4686302"/>
            <a:ext cx="5493479" cy="444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3477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 txBox="1">
            <a:spLocks noGrp="1" noChangeArrowheads="1"/>
          </p:cNvSpPr>
          <p:nvPr/>
        </p:nvSpPr>
        <p:spPr bwMode="auto">
          <a:xfrm>
            <a:off x="0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/>
              <a:t>STC Programa Espanha-Portugal 2007-2013</a:t>
            </a:r>
          </a:p>
        </p:txBody>
      </p:sp>
      <p:sp>
        <p:nvSpPr>
          <p:cNvPr id="13315" name="Rectangle 3"/>
          <p:cNvSpPr txBox="1">
            <a:spLocks noGrp="1" noChangeArrowheads="1"/>
          </p:cNvSpPr>
          <p:nvPr/>
        </p:nvSpPr>
        <p:spPr bwMode="auto">
          <a:xfrm>
            <a:off x="3888317" y="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GB" sz="1200"/>
          </a:p>
        </p:txBody>
      </p:sp>
      <p:sp>
        <p:nvSpPr>
          <p:cNvPr id="13316" name="Rectangle 6"/>
          <p:cNvSpPr txBox="1">
            <a:spLocks noGrp="1" noChangeArrowheads="1"/>
          </p:cNvSpPr>
          <p:nvPr/>
        </p:nvSpPr>
        <p:spPr bwMode="auto">
          <a:xfrm>
            <a:off x="0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/>
              <a:t>STC Programa Espanha-Portugal 2007-2013</a:t>
            </a:r>
          </a:p>
        </p:txBody>
      </p:sp>
      <p:sp>
        <p:nvSpPr>
          <p:cNvPr id="13317" name="Rectangle 7"/>
          <p:cNvSpPr txBox="1">
            <a:spLocks noGrp="1" noChangeArrowheads="1"/>
          </p:cNvSpPr>
          <p:nvPr/>
        </p:nvSpPr>
        <p:spPr bwMode="auto">
          <a:xfrm>
            <a:off x="3888317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27660EA-74A7-455A-AFDD-3C1B144FC21D}" type="slidenum">
              <a:rPr lang="es-ES" sz="1200"/>
              <a:pPr algn="r" eaLnBrk="1" hangingPunct="1"/>
              <a:t>36</a:t>
            </a:fld>
            <a:endParaRPr lang="es-ES" sz="1200"/>
          </a:p>
        </p:txBody>
      </p:sp>
      <p:sp>
        <p:nvSpPr>
          <p:cNvPr id="13318" name="Rectangle 7"/>
          <p:cNvSpPr txBox="1">
            <a:spLocks noGrp="1" noChangeArrowheads="1"/>
          </p:cNvSpPr>
          <p:nvPr/>
        </p:nvSpPr>
        <p:spPr bwMode="auto">
          <a:xfrm>
            <a:off x="3886698" y="9371014"/>
            <a:ext cx="297732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3614F04-6C85-4E81-85FE-D1E30B150153}" type="slidenum">
              <a:rPr lang="es-ES" sz="1200"/>
              <a:pPr algn="r" eaLnBrk="1" hangingPunct="1"/>
              <a:t>36</a:t>
            </a:fld>
            <a:endParaRPr lang="es-ES" sz="1200"/>
          </a:p>
        </p:txBody>
      </p:sp>
      <p:sp>
        <p:nvSpPr>
          <p:cNvPr id="133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8375" y="738188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79" y="4686302"/>
            <a:ext cx="5493479" cy="444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3477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 txBox="1">
            <a:spLocks noGrp="1" noChangeArrowheads="1"/>
          </p:cNvSpPr>
          <p:nvPr/>
        </p:nvSpPr>
        <p:spPr bwMode="auto">
          <a:xfrm>
            <a:off x="0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/>
              <a:t>STC Programa Espanha-Portugal 2007-2013</a:t>
            </a:r>
          </a:p>
        </p:txBody>
      </p:sp>
      <p:sp>
        <p:nvSpPr>
          <p:cNvPr id="13315" name="Rectangle 3"/>
          <p:cNvSpPr txBox="1">
            <a:spLocks noGrp="1" noChangeArrowheads="1"/>
          </p:cNvSpPr>
          <p:nvPr/>
        </p:nvSpPr>
        <p:spPr bwMode="auto">
          <a:xfrm>
            <a:off x="3888317" y="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GB" sz="1200"/>
          </a:p>
        </p:txBody>
      </p:sp>
      <p:sp>
        <p:nvSpPr>
          <p:cNvPr id="13316" name="Rectangle 6"/>
          <p:cNvSpPr txBox="1">
            <a:spLocks noGrp="1" noChangeArrowheads="1"/>
          </p:cNvSpPr>
          <p:nvPr/>
        </p:nvSpPr>
        <p:spPr bwMode="auto">
          <a:xfrm>
            <a:off x="0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/>
              <a:t>STC Programa Espanha-Portugal 2007-2013</a:t>
            </a:r>
          </a:p>
        </p:txBody>
      </p:sp>
      <p:sp>
        <p:nvSpPr>
          <p:cNvPr id="13317" name="Rectangle 7"/>
          <p:cNvSpPr txBox="1">
            <a:spLocks noGrp="1" noChangeArrowheads="1"/>
          </p:cNvSpPr>
          <p:nvPr/>
        </p:nvSpPr>
        <p:spPr bwMode="auto">
          <a:xfrm>
            <a:off x="3888317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27660EA-74A7-455A-AFDD-3C1B144FC21D}" type="slidenum">
              <a:rPr lang="es-ES" sz="1200"/>
              <a:pPr algn="r" eaLnBrk="1" hangingPunct="1"/>
              <a:t>37</a:t>
            </a:fld>
            <a:endParaRPr lang="es-ES" sz="1200"/>
          </a:p>
        </p:txBody>
      </p:sp>
      <p:sp>
        <p:nvSpPr>
          <p:cNvPr id="13318" name="Rectangle 7"/>
          <p:cNvSpPr txBox="1">
            <a:spLocks noGrp="1" noChangeArrowheads="1"/>
          </p:cNvSpPr>
          <p:nvPr/>
        </p:nvSpPr>
        <p:spPr bwMode="auto">
          <a:xfrm>
            <a:off x="3886698" y="9371014"/>
            <a:ext cx="297732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3614F04-6C85-4E81-85FE-D1E30B150153}" type="slidenum">
              <a:rPr lang="es-ES" sz="1200"/>
              <a:pPr algn="r" eaLnBrk="1" hangingPunct="1"/>
              <a:t>37</a:t>
            </a:fld>
            <a:endParaRPr lang="es-ES" sz="1200"/>
          </a:p>
        </p:txBody>
      </p:sp>
      <p:sp>
        <p:nvSpPr>
          <p:cNvPr id="133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8375" y="738188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79" y="4686302"/>
            <a:ext cx="5493479" cy="444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3477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 txBox="1">
            <a:spLocks noGrp="1" noChangeArrowheads="1"/>
          </p:cNvSpPr>
          <p:nvPr/>
        </p:nvSpPr>
        <p:spPr bwMode="auto">
          <a:xfrm>
            <a:off x="0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/>
              <a:t>STC Programa Espanha-Portugal 2007-2013</a:t>
            </a:r>
          </a:p>
        </p:txBody>
      </p:sp>
      <p:sp>
        <p:nvSpPr>
          <p:cNvPr id="13315" name="Rectangle 3"/>
          <p:cNvSpPr txBox="1">
            <a:spLocks noGrp="1" noChangeArrowheads="1"/>
          </p:cNvSpPr>
          <p:nvPr/>
        </p:nvSpPr>
        <p:spPr bwMode="auto">
          <a:xfrm>
            <a:off x="3888317" y="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GB" sz="1200"/>
          </a:p>
        </p:txBody>
      </p:sp>
      <p:sp>
        <p:nvSpPr>
          <p:cNvPr id="13316" name="Rectangle 6"/>
          <p:cNvSpPr txBox="1">
            <a:spLocks noGrp="1" noChangeArrowheads="1"/>
          </p:cNvSpPr>
          <p:nvPr/>
        </p:nvSpPr>
        <p:spPr bwMode="auto">
          <a:xfrm>
            <a:off x="0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/>
              <a:t>STC Programa Espanha-Portugal 2007-2013</a:t>
            </a:r>
          </a:p>
        </p:txBody>
      </p:sp>
      <p:sp>
        <p:nvSpPr>
          <p:cNvPr id="13317" name="Rectangle 7"/>
          <p:cNvSpPr txBox="1">
            <a:spLocks noGrp="1" noChangeArrowheads="1"/>
          </p:cNvSpPr>
          <p:nvPr/>
        </p:nvSpPr>
        <p:spPr bwMode="auto">
          <a:xfrm>
            <a:off x="3888317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27660EA-74A7-455A-AFDD-3C1B144FC21D}" type="slidenum">
              <a:rPr lang="es-ES" sz="1200"/>
              <a:pPr algn="r" eaLnBrk="1" hangingPunct="1"/>
              <a:t>38</a:t>
            </a:fld>
            <a:endParaRPr lang="es-ES" sz="1200"/>
          </a:p>
        </p:txBody>
      </p:sp>
      <p:sp>
        <p:nvSpPr>
          <p:cNvPr id="13318" name="Rectangle 7"/>
          <p:cNvSpPr txBox="1">
            <a:spLocks noGrp="1" noChangeArrowheads="1"/>
          </p:cNvSpPr>
          <p:nvPr/>
        </p:nvSpPr>
        <p:spPr bwMode="auto">
          <a:xfrm>
            <a:off x="3886698" y="9371014"/>
            <a:ext cx="297732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3614F04-6C85-4E81-85FE-D1E30B150153}" type="slidenum">
              <a:rPr lang="es-ES" sz="1200"/>
              <a:pPr algn="r" eaLnBrk="1" hangingPunct="1"/>
              <a:t>38</a:t>
            </a:fld>
            <a:endParaRPr lang="es-ES" sz="1200"/>
          </a:p>
        </p:txBody>
      </p:sp>
      <p:sp>
        <p:nvSpPr>
          <p:cNvPr id="133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8375" y="738188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79" y="4686302"/>
            <a:ext cx="5493479" cy="444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347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 txBox="1">
            <a:spLocks noGrp="1" noChangeArrowheads="1"/>
          </p:cNvSpPr>
          <p:nvPr/>
        </p:nvSpPr>
        <p:spPr bwMode="auto">
          <a:xfrm>
            <a:off x="0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/>
              <a:t>STC Programa Espanha-Portugal 2007-2013</a:t>
            </a:r>
          </a:p>
        </p:txBody>
      </p:sp>
      <p:sp>
        <p:nvSpPr>
          <p:cNvPr id="13315" name="Rectangle 3"/>
          <p:cNvSpPr txBox="1">
            <a:spLocks noGrp="1" noChangeArrowheads="1"/>
          </p:cNvSpPr>
          <p:nvPr/>
        </p:nvSpPr>
        <p:spPr bwMode="auto">
          <a:xfrm>
            <a:off x="3888317" y="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GB" sz="1200"/>
          </a:p>
        </p:txBody>
      </p:sp>
      <p:sp>
        <p:nvSpPr>
          <p:cNvPr id="13316" name="Rectangle 6"/>
          <p:cNvSpPr txBox="1">
            <a:spLocks noGrp="1" noChangeArrowheads="1"/>
          </p:cNvSpPr>
          <p:nvPr/>
        </p:nvSpPr>
        <p:spPr bwMode="auto">
          <a:xfrm>
            <a:off x="0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/>
              <a:t>STC Programa Espanha-Portugal 2007-2013</a:t>
            </a:r>
          </a:p>
        </p:txBody>
      </p:sp>
      <p:sp>
        <p:nvSpPr>
          <p:cNvPr id="13317" name="Rectangle 7"/>
          <p:cNvSpPr txBox="1">
            <a:spLocks noGrp="1" noChangeArrowheads="1"/>
          </p:cNvSpPr>
          <p:nvPr/>
        </p:nvSpPr>
        <p:spPr bwMode="auto">
          <a:xfrm>
            <a:off x="3888317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27660EA-74A7-455A-AFDD-3C1B144FC21D}" type="slidenum">
              <a:rPr lang="es-ES" sz="1200"/>
              <a:pPr algn="r" eaLnBrk="1" hangingPunct="1"/>
              <a:t>4</a:t>
            </a:fld>
            <a:endParaRPr lang="es-ES" sz="1200"/>
          </a:p>
        </p:txBody>
      </p:sp>
      <p:sp>
        <p:nvSpPr>
          <p:cNvPr id="13318" name="Rectangle 7"/>
          <p:cNvSpPr txBox="1">
            <a:spLocks noGrp="1" noChangeArrowheads="1"/>
          </p:cNvSpPr>
          <p:nvPr/>
        </p:nvSpPr>
        <p:spPr bwMode="auto">
          <a:xfrm>
            <a:off x="3886698" y="9371014"/>
            <a:ext cx="297732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3614F04-6C85-4E81-85FE-D1E30B150153}" type="slidenum">
              <a:rPr lang="es-ES" sz="1200"/>
              <a:pPr algn="r" eaLnBrk="1" hangingPunct="1"/>
              <a:t>4</a:t>
            </a:fld>
            <a:endParaRPr lang="es-ES" sz="1200"/>
          </a:p>
        </p:txBody>
      </p:sp>
      <p:sp>
        <p:nvSpPr>
          <p:cNvPr id="133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8375" y="738188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79" y="4686302"/>
            <a:ext cx="5493479" cy="444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489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333594-6464-45A8-AC5F-942111C92B94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7036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333594-6464-45A8-AC5F-942111C92B94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7114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333594-6464-45A8-AC5F-942111C92B94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6661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333594-6464-45A8-AC5F-942111C92B94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581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 txBox="1">
            <a:spLocks noGrp="1" noChangeArrowheads="1"/>
          </p:cNvSpPr>
          <p:nvPr/>
        </p:nvSpPr>
        <p:spPr bwMode="auto">
          <a:xfrm>
            <a:off x="0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/>
              <a:t>STC Programa Espanha-Portugal 2007-2013</a:t>
            </a:r>
          </a:p>
        </p:txBody>
      </p:sp>
      <p:sp>
        <p:nvSpPr>
          <p:cNvPr id="13315" name="Rectangle 3"/>
          <p:cNvSpPr txBox="1">
            <a:spLocks noGrp="1" noChangeArrowheads="1"/>
          </p:cNvSpPr>
          <p:nvPr/>
        </p:nvSpPr>
        <p:spPr bwMode="auto">
          <a:xfrm>
            <a:off x="3888317" y="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GB" sz="1200"/>
          </a:p>
        </p:txBody>
      </p:sp>
      <p:sp>
        <p:nvSpPr>
          <p:cNvPr id="13316" name="Rectangle 6"/>
          <p:cNvSpPr txBox="1">
            <a:spLocks noGrp="1" noChangeArrowheads="1"/>
          </p:cNvSpPr>
          <p:nvPr/>
        </p:nvSpPr>
        <p:spPr bwMode="auto">
          <a:xfrm>
            <a:off x="0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/>
              <a:t>STC Programa Espanha-Portugal 2007-2013</a:t>
            </a:r>
          </a:p>
        </p:txBody>
      </p:sp>
      <p:sp>
        <p:nvSpPr>
          <p:cNvPr id="13317" name="Rectangle 7"/>
          <p:cNvSpPr txBox="1">
            <a:spLocks noGrp="1" noChangeArrowheads="1"/>
          </p:cNvSpPr>
          <p:nvPr/>
        </p:nvSpPr>
        <p:spPr bwMode="auto">
          <a:xfrm>
            <a:off x="3888317" y="9372602"/>
            <a:ext cx="297732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27660EA-74A7-455A-AFDD-3C1B144FC21D}" type="slidenum">
              <a:rPr lang="es-ES" sz="1200"/>
              <a:pPr algn="r" eaLnBrk="1" hangingPunct="1"/>
              <a:t>11</a:t>
            </a:fld>
            <a:endParaRPr lang="es-ES" sz="1200"/>
          </a:p>
        </p:txBody>
      </p:sp>
      <p:sp>
        <p:nvSpPr>
          <p:cNvPr id="13318" name="Rectangle 7"/>
          <p:cNvSpPr txBox="1">
            <a:spLocks noGrp="1" noChangeArrowheads="1"/>
          </p:cNvSpPr>
          <p:nvPr/>
        </p:nvSpPr>
        <p:spPr bwMode="auto">
          <a:xfrm>
            <a:off x="3886698" y="9371014"/>
            <a:ext cx="297732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1" tIns="45356" rIns="90711" bIns="45356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3614F04-6C85-4E81-85FE-D1E30B150153}" type="slidenum">
              <a:rPr lang="es-ES" sz="1200"/>
              <a:pPr algn="r" eaLnBrk="1" hangingPunct="1"/>
              <a:t>11</a:t>
            </a:fld>
            <a:endParaRPr lang="es-ES" sz="1200"/>
          </a:p>
        </p:txBody>
      </p:sp>
      <p:sp>
        <p:nvSpPr>
          <p:cNvPr id="133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8375" y="738188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79" y="4686302"/>
            <a:ext cx="5493479" cy="444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498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A17F3-D89A-46B8-B294-C35FC7AE983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E1AAA-C247-4D46-9462-DFB52418ECC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6ABFB-D5A9-41F5-837D-F386EF4E7F3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22146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6 Imagen" descr="fondo_ppt_gde_greca_gris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902450" y="64484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>
                    <a:lumMod val="75000"/>
                  </a:schemeClr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7F16ABFB-D5A9-41F5-837D-F386EF4E7F3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1028" name="7 Imagen" descr="Espan¦âa - Portugal_ES_FUND_RGB-01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3450" y="0"/>
            <a:ext cx="313055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5" r:id="rId2"/>
    <p:sldLayoutId id="2147483706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6875463" y="6448425"/>
            <a:ext cx="2133600" cy="365125"/>
          </a:xfrm>
        </p:spPr>
        <p:txBody>
          <a:bodyPr/>
          <a:lstStyle/>
          <a:p>
            <a:pPr>
              <a:defRPr/>
            </a:pPr>
            <a:fld id="{AC8CBB06-DF98-498F-9DC9-826ED3EECDFC}" type="slidenum">
              <a:rPr lang="es-ES"/>
              <a:pPr>
                <a:defRPr/>
              </a:pPr>
              <a:t>1</a:t>
            </a:fld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648072" y="2372687"/>
            <a:ext cx="8388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latin typeface="Trebuchet MS" panose="020B0603020202020204" pitchFamily="34" charset="0"/>
              </a:rPr>
              <a:t>Circuito Financiero del gasto </a:t>
            </a:r>
            <a:r>
              <a:rPr lang="pt-BR" sz="3600" b="1" dirty="0" err="1">
                <a:latin typeface="Trebuchet MS" panose="020B0603020202020204" pitchFamily="34" charset="0"/>
              </a:rPr>
              <a:t>en</a:t>
            </a:r>
            <a:r>
              <a:rPr lang="pt-BR" sz="3600" b="1" dirty="0">
                <a:latin typeface="Trebuchet MS" panose="020B0603020202020204" pitchFamily="34" charset="0"/>
              </a:rPr>
              <a:t> </a:t>
            </a:r>
          </a:p>
          <a:p>
            <a:pPr algn="ctr"/>
            <a:r>
              <a:rPr lang="pt-BR" sz="3600" b="1" dirty="0">
                <a:latin typeface="Trebuchet MS" panose="020B0603020202020204" pitchFamily="34" charset="0"/>
              </a:rPr>
              <a:t>Coopera 2020</a:t>
            </a:r>
            <a:endParaRPr lang="es-ES" sz="3600" b="1" dirty="0">
              <a:latin typeface="Trebuchet MS" panose="020B0603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67544" y="3657218"/>
            <a:ext cx="8676456" cy="40011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Sevilla, 12/12/19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5373970" y="116632"/>
            <a:ext cx="367240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52" y="260647"/>
            <a:ext cx="4059263" cy="1535975"/>
          </a:xfrm>
          <a:prstGeom prst="rect">
            <a:avLst/>
          </a:prstGeom>
        </p:spPr>
      </p:pic>
      <p:pic>
        <p:nvPicPr>
          <p:cNvPr id="1026" name="Picture 2" descr="https://webpub2.igae.hacienda.gob.es/coopera2020/resources/imagen/LogoCoopera2020Banderas90x6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869160"/>
            <a:ext cx="138033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614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E1AAA-C247-4D46-9462-DFB52418ECC8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  <p:pic>
        <p:nvPicPr>
          <p:cNvPr id="11" name="Picture 2" descr="https://webpub2.igae.hacienda.gob.es/coopera2020/resources/imagen/LogoCoopera2020Banderas90x6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50" y="188640"/>
            <a:ext cx="98595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80258"/>
            <a:ext cx="540060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05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6A64F5-E379-4C18-BE4B-341E5E9B4F57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539552" y="21994"/>
            <a:ext cx="3431541" cy="130587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s-ES_tradnl" sz="2800" b="1" dirty="0">
                <a:solidFill>
                  <a:schemeClr val="bg1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3. PREGUNTAS FRECUENTES </a:t>
            </a:r>
            <a:endParaRPr lang="es-ES" sz="2800" b="1" dirty="0">
              <a:solidFill>
                <a:schemeClr val="bg1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3971093" y="3283150"/>
            <a:ext cx="79208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buFont typeface="+mj-lt"/>
              <a:buAutoNum type="arabicPeriod"/>
            </a:pPr>
            <a:endParaRPr lang="es-ES" sz="1200" dirty="0"/>
          </a:p>
          <a:p>
            <a:pPr marL="0" lvl="0" indent="0"/>
            <a:r>
              <a:rPr lang="es-ES_tradnl" sz="2200" dirty="0"/>
              <a:t>NO</a:t>
            </a:r>
            <a:endParaRPr lang="es-ES" sz="2200" dirty="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779912" y="5571237"/>
            <a:ext cx="477189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buFont typeface="+mj-lt"/>
              <a:buAutoNum type="arabicPeriod"/>
            </a:pPr>
            <a:endParaRPr lang="es-ES" sz="1200" dirty="0"/>
          </a:p>
          <a:p>
            <a:pPr marL="0" lvl="0" indent="0"/>
            <a:r>
              <a:rPr lang="es-ES_tradnl" sz="2200" dirty="0"/>
              <a:t>Siempre que reciba una autorización especial de la Autoridad de Gestión</a:t>
            </a:r>
            <a:endParaRPr lang="es-ES" sz="2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24" y="2164459"/>
            <a:ext cx="2054114" cy="2852936"/>
          </a:xfrm>
          <a:prstGeom prst="rect">
            <a:avLst/>
          </a:prstGeom>
        </p:spPr>
      </p:pic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954665" y="4598148"/>
            <a:ext cx="79208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buFont typeface="+mj-lt"/>
              <a:buAutoNum type="arabicPeriod"/>
            </a:pPr>
            <a:endParaRPr lang="es-ES" sz="1200" dirty="0"/>
          </a:p>
          <a:p>
            <a:pPr marL="0" lvl="0" indent="0"/>
            <a:r>
              <a:rPr lang="es-ES_tradnl" sz="2200" dirty="0"/>
              <a:t>SÍ</a:t>
            </a:r>
            <a:endParaRPr lang="es-ES" sz="2200" dirty="0"/>
          </a:p>
        </p:txBody>
      </p:sp>
      <p:pic>
        <p:nvPicPr>
          <p:cNvPr id="1026" name="Picture 2" descr="E:\Sevilla_12_12_19\Tarjeta_Azul_Erima_SPS_Handball_m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365104"/>
            <a:ext cx="940174" cy="1080120"/>
          </a:xfrm>
          <a:prstGeom prst="rect">
            <a:avLst/>
          </a:prstGeom>
          <a:noFill/>
        </p:spPr>
      </p:pic>
      <p:pic>
        <p:nvPicPr>
          <p:cNvPr id="1028" name="Picture 4" descr="E:\Sevilla_12_12_19\tarjeta_roj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5572048"/>
            <a:ext cx="826591" cy="1025304"/>
          </a:xfrm>
          <a:prstGeom prst="rect">
            <a:avLst/>
          </a:prstGeom>
          <a:noFill/>
        </p:spPr>
      </p:pic>
      <p:pic>
        <p:nvPicPr>
          <p:cNvPr id="1030" name="Picture 6" descr="Resultado de imagen de tarjeta amarill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3284984"/>
            <a:ext cx="720079" cy="936103"/>
          </a:xfrm>
          <a:prstGeom prst="rect">
            <a:avLst/>
          </a:prstGeom>
          <a:noFill/>
        </p:spPr>
      </p:pic>
      <p:sp>
        <p:nvSpPr>
          <p:cNvPr id="16" name="Llamada ovalada 2"/>
          <p:cNvSpPr/>
          <p:nvPr/>
        </p:nvSpPr>
        <p:spPr>
          <a:xfrm>
            <a:off x="2483768" y="1457568"/>
            <a:ext cx="4824536" cy="1467376"/>
          </a:xfrm>
          <a:prstGeom prst="wedgeEllipseCallout">
            <a:avLst>
              <a:gd name="adj1" fmla="val -47395"/>
              <a:gd name="adj2" fmla="val 6966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>
                <a:solidFill>
                  <a:srgbClr val="0000CC"/>
                </a:solidFill>
                <a:latin typeface="Trebuchet MS" panose="020B0603020202020204" pitchFamily="34" charset="0"/>
              </a:rPr>
              <a:t>¿Puedo comenzar a grabar gasto en Coopera 2020 si no tengo controlador designado?</a:t>
            </a:r>
          </a:p>
        </p:txBody>
      </p:sp>
    </p:spTree>
    <p:extLst>
      <p:ext uri="{BB962C8B-B14F-4D97-AF65-F5344CB8AC3E}">
        <p14:creationId xmlns:p14="http://schemas.microsoft.com/office/powerpoint/2010/main" val="2121316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6A64F5-E379-4C18-BE4B-341E5E9B4F57}" type="slidenum">
              <a:rPr lang="es-ES" smtClean="0"/>
              <a:pPr/>
              <a:t>12</a:t>
            </a:fld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539552" y="21994"/>
            <a:ext cx="3431541" cy="130587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s-ES_tradnl" sz="2800" b="1" dirty="0">
                <a:solidFill>
                  <a:schemeClr val="bg1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3. PREGUNTAS FRECUENTES </a:t>
            </a:r>
            <a:endParaRPr lang="es-ES" sz="2800" b="1" dirty="0">
              <a:solidFill>
                <a:schemeClr val="bg1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24" y="2164459"/>
            <a:ext cx="2054114" cy="2852936"/>
          </a:xfrm>
          <a:prstGeom prst="rect">
            <a:avLst/>
          </a:prstGeom>
        </p:spPr>
      </p:pic>
      <p:sp>
        <p:nvSpPr>
          <p:cNvPr id="3" name="Llamada ovalada 2"/>
          <p:cNvSpPr/>
          <p:nvPr/>
        </p:nvSpPr>
        <p:spPr>
          <a:xfrm>
            <a:off x="2483768" y="1457568"/>
            <a:ext cx="4824536" cy="1467376"/>
          </a:xfrm>
          <a:prstGeom prst="wedgeEllipseCallout">
            <a:avLst>
              <a:gd name="adj1" fmla="val -47395"/>
              <a:gd name="adj2" fmla="val 6966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>
                <a:solidFill>
                  <a:srgbClr val="0000CC"/>
                </a:solidFill>
                <a:latin typeface="Trebuchet MS" panose="020B0603020202020204" pitchFamily="34" charset="0"/>
              </a:rPr>
              <a:t>¿Puedo comenzar a grabar gasto en Coopera 2020 si no tengo controlador designado?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954665" y="4598148"/>
            <a:ext cx="79208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buFont typeface="+mj-lt"/>
              <a:buAutoNum type="arabicPeriod"/>
            </a:pPr>
            <a:endParaRPr lang="es-ES" sz="1200" dirty="0"/>
          </a:p>
          <a:p>
            <a:pPr marL="0" lvl="0" indent="0"/>
            <a:r>
              <a:rPr lang="es-ES_tradnl" sz="2200" dirty="0"/>
              <a:t>SÍ</a:t>
            </a:r>
            <a:endParaRPr lang="es-ES" sz="22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626" y="4011647"/>
            <a:ext cx="2295478" cy="1721609"/>
          </a:xfrm>
          <a:prstGeom prst="rect">
            <a:avLst/>
          </a:prstGeom>
        </p:spPr>
      </p:pic>
      <p:pic>
        <p:nvPicPr>
          <p:cNvPr id="10" name="Picture 2" descr="E:\Sevilla_12_12_19\Tarjeta_Azul_Erima_SPS_Handball_m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365104"/>
            <a:ext cx="940174" cy="108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9805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6A64F5-E379-4C18-BE4B-341E5E9B4F57}" type="slidenum">
              <a:rPr lang="es-ES" smtClean="0"/>
              <a:pPr/>
              <a:t>13</a:t>
            </a:fld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539552" y="21994"/>
            <a:ext cx="3431541" cy="130587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s-ES_tradnl" sz="2800" b="1" dirty="0">
                <a:solidFill>
                  <a:schemeClr val="bg1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3. PREGUNTAS FRECUENTES </a:t>
            </a:r>
            <a:endParaRPr lang="es-ES" sz="2800" b="1" dirty="0">
              <a:solidFill>
                <a:schemeClr val="bg1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Llamada de nube 12"/>
          <p:cNvSpPr/>
          <p:nvPr/>
        </p:nvSpPr>
        <p:spPr>
          <a:xfrm>
            <a:off x="1115616" y="1393585"/>
            <a:ext cx="4536504" cy="2035415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200" b="1" dirty="0">
                <a:solidFill>
                  <a:srgbClr val="0000CC"/>
                </a:solidFill>
                <a:latin typeface="Trebuchet MS" panose="020B0603020202020204" pitchFamily="34" charset="0"/>
              </a:rPr>
              <a:t>¿Es posible grabar gastos en la aplicación por varias personas?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19" y="3804296"/>
            <a:ext cx="2743200" cy="2743200"/>
          </a:xfrm>
          <a:prstGeom prst="rect">
            <a:avLst/>
          </a:prstGeom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4572000" y="3400544"/>
            <a:ext cx="442792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buFont typeface="+mj-lt"/>
              <a:buAutoNum type="arabicPeriod"/>
            </a:pPr>
            <a:endParaRPr lang="es-ES" sz="1200" dirty="0"/>
          </a:p>
          <a:p>
            <a:pPr marL="0" lvl="0" indent="0"/>
            <a:r>
              <a:rPr lang="es-ES_tradnl" sz="2000" dirty="0">
                <a:latin typeface="Trebuchet MS" panose="020B0603020202020204" pitchFamily="34" charset="0"/>
              </a:rPr>
              <a:t>NO, la aplicación sólo permite grabar gasto a una persona. </a:t>
            </a:r>
            <a:endParaRPr lang="es-ES" sz="2000" dirty="0">
              <a:latin typeface="Trebuchet MS" panose="020B0603020202020204" pitchFamily="34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716016" y="4552672"/>
            <a:ext cx="428391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buFont typeface="+mj-lt"/>
              <a:buAutoNum type="arabicPeriod"/>
            </a:pPr>
            <a:endParaRPr lang="es-ES" sz="1200" dirty="0"/>
          </a:p>
          <a:p>
            <a:pPr marL="0" lvl="0" indent="0"/>
            <a:r>
              <a:rPr lang="es-ES_tradnl" sz="2000" dirty="0">
                <a:latin typeface="Trebuchet MS" panose="020B0603020202020204" pitchFamily="34" charset="0"/>
              </a:rPr>
              <a:t>SÍ, siempre que no lo hagamos en el mismo momento.</a:t>
            </a:r>
            <a:endParaRPr lang="es-ES" sz="2000" dirty="0">
              <a:latin typeface="Trebuchet MS" panose="020B0603020202020204" pitchFamily="34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578955" y="5729640"/>
            <a:ext cx="366970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/>
            <a:r>
              <a:rPr lang="es-ES_tradnl" sz="2200" dirty="0"/>
              <a:t>SÍ, incluso coincidiendo en el mismo momento.</a:t>
            </a:r>
            <a:endParaRPr lang="es-ES" sz="2200" dirty="0"/>
          </a:p>
        </p:txBody>
      </p:sp>
      <p:pic>
        <p:nvPicPr>
          <p:cNvPr id="15" name="Picture 6" descr="Resultado de imagen de tarjeta amaril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5" y="3501009"/>
            <a:ext cx="609298" cy="792088"/>
          </a:xfrm>
          <a:prstGeom prst="rect">
            <a:avLst/>
          </a:prstGeom>
          <a:noFill/>
        </p:spPr>
      </p:pic>
      <p:pic>
        <p:nvPicPr>
          <p:cNvPr id="16" name="Picture 2" descr="E:\Sevilla_12_12_19\Tarjeta_Azul_Erima_SPS_Handball_m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365104"/>
            <a:ext cx="940174" cy="1080120"/>
          </a:xfrm>
          <a:prstGeom prst="rect">
            <a:avLst/>
          </a:prstGeom>
          <a:noFill/>
        </p:spPr>
      </p:pic>
      <p:pic>
        <p:nvPicPr>
          <p:cNvPr id="17" name="Picture 4" descr="E:\Sevilla_12_12_19\tarjeta_roj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5517232"/>
            <a:ext cx="826591" cy="1025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9135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6A64F5-E379-4C18-BE4B-341E5E9B4F57}" type="slidenum">
              <a:rPr lang="es-ES" smtClean="0"/>
              <a:pPr/>
              <a:t>14</a:t>
            </a:fld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539552" y="21994"/>
            <a:ext cx="3431541" cy="130587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s-ES_tradnl" sz="2800" b="1" dirty="0">
                <a:solidFill>
                  <a:schemeClr val="bg1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3. PREGUNTAS FRECUENTES </a:t>
            </a:r>
            <a:endParaRPr lang="es-ES" sz="2800" b="1" dirty="0">
              <a:solidFill>
                <a:schemeClr val="bg1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19" y="3804296"/>
            <a:ext cx="2743200" cy="2743200"/>
          </a:xfrm>
          <a:prstGeom prst="rect">
            <a:avLst/>
          </a:prstGeom>
        </p:spPr>
      </p:pic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578955" y="4149080"/>
            <a:ext cx="366970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/>
            <a:r>
              <a:rPr lang="es-ES_tradnl" sz="2200" dirty="0"/>
              <a:t>SÍ, incluso coincidiendo en el mismo momento.</a:t>
            </a:r>
            <a:endParaRPr lang="es-ES" sz="2200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019971"/>
            <a:ext cx="1936567" cy="1452426"/>
          </a:xfrm>
          <a:prstGeom prst="rect">
            <a:avLst/>
          </a:prstGeom>
        </p:spPr>
      </p:pic>
      <p:pic>
        <p:nvPicPr>
          <p:cNvPr id="9" name="Picture 4" descr="E:\Sevilla_12_12_19\tarjeta_roj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077072"/>
            <a:ext cx="826591" cy="1025304"/>
          </a:xfrm>
          <a:prstGeom prst="rect">
            <a:avLst/>
          </a:prstGeom>
          <a:noFill/>
        </p:spPr>
      </p:pic>
      <p:sp>
        <p:nvSpPr>
          <p:cNvPr id="11" name="Llamada de nube 12"/>
          <p:cNvSpPr/>
          <p:nvPr/>
        </p:nvSpPr>
        <p:spPr>
          <a:xfrm>
            <a:off x="1115616" y="1393585"/>
            <a:ext cx="4536504" cy="2035415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200" b="1" dirty="0">
                <a:solidFill>
                  <a:srgbClr val="0000CC"/>
                </a:solidFill>
                <a:latin typeface="Trebuchet MS" panose="020B0603020202020204" pitchFamily="34" charset="0"/>
              </a:rPr>
              <a:t>¿Es posible grabar gastos en la aplicación por varias personas?</a:t>
            </a:r>
          </a:p>
        </p:txBody>
      </p:sp>
    </p:spTree>
    <p:extLst>
      <p:ext uri="{BB962C8B-B14F-4D97-AF65-F5344CB8AC3E}">
        <p14:creationId xmlns:p14="http://schemas.microsoft.com/office/powerpoint/2010/main" val="2295830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6A64F5-E379-4C18-BE4B-341E5E9B4F57}" type="slidenum">
              <a:rPr lang="es-ES" smtClean="0"/>
              <a:pPr/>
              <a:t>15</a:t>
            </a:fld>
            <a:endParaRPr lang="es-ES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475064" y="4915398"/>
            <a:ext cx="72013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es-ES_tradnl" dirty="0">
                <a:latin typeface="Trebuchet MS" panose="020B0603020202020204" pitchFamily="34" charset="0"/>
              </a:rPr>
              <a:t>Sí, podré incluirlo e informar al auditor/validador por email de los datos </a:t>
            </a:r>
            <a:r>
              <a:rPr lang="es-ES_tradnl" dirty="0" err="1">
                <a:latin typeface="Trebuchet MS" panose="020B0603020202020204" pitchFamily="34" charset="0"/>
              </a:rPr>
              <a:t>ó</a:t>
            </a:r>
            <a:r>
              <a:rPr lang="es-ES_tradnl" dirty="0">
                <a:latin typeface="Trebuchet MS" panose="020B0603020202020204" pitchFamily="34" charset="0"/>
              </a:rPr>
              <a:t> documentos que faltan .  </a:t>
            </a:r>
            <a:endParaRPr lang="es-ES" dirty="0">
              <a:latin typeface="Trebuchet MS" panose="020B0603020202020204" pitchFamily="34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485408" y="4087089"/>
            <a:ext cx="69750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/>
            <a:r>
              <a:rPr lang="es-ES_tradnl" dirty="0">
                <a:latin typeface="Trebuchet MS" panose="020B0603020202020204" pitchFamily="34" charset="0"/>
              </a:rPr>
              <a:t>No, Coopera sólo me permitirá incluirlo si el gasto está cuadrado y completo.</a:t>
            </a:r>
            <a:endParaRPr lang="es-ES" dirty="0">
              <a:latin typeface="Trebuchet MS" panose="020B0603020202020204" pitchFamily="34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475656" y="5949280"/>
            <a:ext cx="73448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/>
            <a:r>
              <a:rPr lang="es-ES_tradnl" dirty="0">
                <a:latin typeface="Trebuchet MS" panose="020B0603020202020204" pitchFamily="34" charset="0"/>
              </a:rPr>
              <a:t>Sí, ya que podré subsanarlo cuando me lo requiera el auditor/validador</a:t>
            </a:r>
            <a:endParaRPr lang="es-ES" dirty="0">
              <a:latin typeface="Trebuchet MS" panose="020B0603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39552" y="21994"/>
            <a:ext cx="3431541" cy="130587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s-ES_tradnl" sz="2800" b="1" dirty="0">
                <a:solidFill>
                  <a:schemeClr val="bg1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3. PREGUNTAS FRECUENTES </a:t>
            </a:r>
            <a:endParaRPr lang="es-ES" sz="2800" b="1" dirty="0">
              <a:solidFill>
                <a:schemeClr val="bg1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07" y="1584699"/>
            <a:ext cx="4133453" cy="2253906"/>
          </a:xfrm>
          <a:prstGeom prst="rect">
            <a:avLst/>
          </a:prstGeom>
        </p:spPr>
      </p:pic>
      <p:sp>
        <p:nvSpPr>
          <p:cNvPr id="15" name="Llamada de nube 14"/>
          <p:cNvSpPr/>
          <p:nvPr/>
        </p:nvSpPr>
        <p:spPr>
          <a:xfrm>
            <a:off x="3995936" y="908720"/>
            <a:ext cx="4341068" cy="2035415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 algn="ctr"/>
            <a:endParaRPr lang="es-ES_tradnl" b="1" dirty="0">
              <a:solidFill>
                <a:srgbClr val="0000CC"/>
              </a:solidFill>
              <a:latin typeface="Trebuchet MS" panose="020B0603020202020204" pitchFamily="34" charset="0"/>
            </a:endParaRPr>
          </a:p>
          <a:p>
            <a:pPr marL="0" lvl="0" indent="0" algn="ctr"/>
            <a:r>
              <a:rPr lang="es-ES_tradnl" sz="2000" b="1" dirty="0">
                <a:solidFill>
                  <a:srgbClr val="0000CC"/>
                </a:solidFill>
                <a:latin typeface="Trebuchet MS" panose="020B0603020202020204" pitchFamily="34" charset="0"/>
              </a:rPr>
              <a:t>¿Puedo incluir en una validación un gasto que no está completo y cuadrado?</a:t>
            </a:r>
          </a:p>
          <a:p>
            <a:pPr algn="ctr"/>
            <a:endParaRPr lang="es-ES" dirty="0"/>
          </a:p>
        </p:txBody>
      </p:sp>
      <p:pic>
        <p:nvPicPr>
          <p:cNvPr id="17" name="Picture 2" descr="E:\Sevilla_12_12_19\Tarjeta_Azul_Erima_SPS_Handball_m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653136"/>
            <a:ext cx="940174" cy="1080120"/>
          </a:xfrm>
          <a:prstGeom prst="rect">
            <a:avLst/>
          </a:prstGeom>
          <a:noFill/>
        </p:spPr>
      </p:pic>
      <p:pic>
        <p:nvPicPr>
          <p:cNvPr id="18" name="Picture 4" descr="E:\Sevilla_12_12_19\tarjeta_roj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5661248"/>
            <a:ext cx="826591" cy="1025304"/>
          </a:xfrm>
          <a:prstGeom prst="rect">
            <a:avLst/>
          </a:prstGeom>
          <a:noFill/>
        </p:spPr>
      </p:pic>
      <p:pic>
        <p:nvPicPr>
          <p:cNvPr id="16" name="Picture 6" descr="Resultado de imagen de tarjeta amarill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3933056"/>
            <a:ext cx="609298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5025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6A64F5-E379-4C18-BE4B-341E5E9B4F57}" type="slidenum">
              <a:rPr lang="es-ES" smtClean="0"/>
              <a:pPr/>
              <a:t>16</a:t>
            </a:fld>
            <a:endParaRPr lang="es-ES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87624" y="5229200"/>
            <a:ext cx="69750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/>
            <a:r>
              <a:rPr lang="es-ES_tradnl" dirty="0">
                <a:latin typeface="Trebuchet MS" panose="020B0603020202020204" pitchFamily="34" charset="0"/>
              </a:rPr>
              <a:t>No, Coopera sólo me permitirá incluirlo si el gasto está cuadrado y completo.</a:t>
            </a:r>
            <a:endParaRPr lang="es-ES" dirty="0">
              <a:latin typeface="Trebuchet MS" panose="020B0603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39552" y="21994"/>
            <a:ext cx="3431541" cy="130587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s-ES_tradnl" sz="2800" b="1" dirty="0">
                <a:solidFill>
                  <a:schemeClr val="bg1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3. PREGUNTAS FRECUENTES </a:t>
            </a:r>
            <a:endParaRPr lang="es-ES" sz="2800" b="1" dirty="0">
              <a:solidFill>
                <a:schemeClr val="bg1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17430"/>
            <a:ext cx="4133453" cy="2253906"/>
          </a:xfrm>
          <a:prstGeom prst="rect">
            <a:avLst/>
          </a:prstGeom>
        </p:spPr>
      </p:pic>
      <p:sp>
        <p:nvSpPr>
          <p:cNvPr id="15" name="Llamada de nube 14"/>
          <p:cNvSpPr/>
          <p:nvPr/>
        </p:nvSpPr>
        <p:spPr>
          <a:xfrm>
            <a:off x="3478782" y="1077266"/>
            <a:ext cx="4341068" cy="2035415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 algn="ctr"/>
            <a:endParaRPr lang="es-ES_tradnl" b="1" dirty="0">
              <a:solidFill>
                <a:srgbClr val="0000CC"/>
              </a:solidFill>
              <a:latin typeface="Trebuchet MS" panose="020B0603020202020204" pitchFamily="34" charset="0"/>
            </a:endParaRPr>
          </a:p>
          <a:p>
            <a:pPr marL="0" lvl="0" indent="0" algn="ctr"/>
            <a:r>
              <a:rPr lang="es-ES_tradnl" sz="2000" b="1" dirty="0">
                <a:solidFill>
                  <a:srgbClr val="0000CC"/>
                </a:solidFill>
                <a:latin typeface="Trebuchet MS" panose="020B0603020202020204" pitchFamily="34" charset="0"/>
              </a:rPr>
              <a:t>¿Puedo incluir en una validación un gasto que no está completo y cuadrado?</a:t>
            </a:r>
          </a:p>
          <a:p>
            <a:pPr algn="ctr"/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95" y="3648343"/>
            <a:ext cx="1936567" cy="1452426"/>
          </a:xfrm>
          <a:prstGeom prst="rect">
            <a:avLst/>
          </a:prstGeom>
        </p:spPr>
      </p:pic>
      <p:pic>
        <p:nvPicPr>
          <p:cNvPr id="9" name="Picture 6" descr="Resultado de imagen de tarjeta amarill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5157192"/>
            <a:ext cx="609298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8651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Resultado de imagen de persona pensan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367385"/>
            <a:ext cx="3461315" cy="2490615"/>
          </a:xfrm>
          <a:prstGeom prst="rect">
            <a:avLst/>
          </a:prstGeom>
          <a:noFill/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6A64F5-E379-4C18-BE4B-341E5E9B4F57}" type="slidenum">
              <a:rPr lang="es-ES" smtClean="0"/>
              <a:pPr/>
              <a:t>17</a:t>
            </a:fld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539552" y="21994"/>
            <a:ext cx="3431541" cy="130587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s-ES_tradnl" sz="2800" b="1" dirty="0">
                <a:solidFill>
                  <a:schemeClr val="bg1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3. PREGUNTAS FRECUENTES </a:t>
            </a:r>
            <a:endParaRPr lang="es-ES" sz="2800" b="1" dirty="0">
              <a:solidFill>
                <a:schemeClr val="bg1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" name="Picture 2" descr="E:\Sevilla_12_12_19\Tarjeta_Azul_Erima_SPS_Handball_m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429000"/>
            <a:ext cx="940174" cy="1080120"/>
          </a:xfrm>
          <a:prstGeom prst="rect">
            <a:avLst/>
          </a:prstGeom>
          <a:noFill/>
        </p:spPr>
      </p:pic>
      <p:pic>
        <p:nvPicPr>
          <p:cNvPr id="18" name="Picture 4" descr="E:\Sevilla_12_12_19\tarjeta_roj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5445224"/>
            <a:ext cx="826591" cy="1025304"/>
          </a:xfrm>
          <a:prstGeom prst="rect">
            <a:avLst/>
          </a:prstGeom>
          <a:noFill/>
        </p:spPr>
      </p:pic>
      <p:pic>
        <p:nvPicPr>
          <p:cNvPr id="16" name="Picture 6" descr="Resultado de imagen de tarjeta amarill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1772816"/>
            <a:ext cx="609298" cy="792088"/>
          </a:xfrm>
          <a:prstGeom prst="rect">
            <a:avLst/>
          </a:prstGeom>
          <a:noFill/>
        </p:spPr>
      </p:pic>
      <p:sp>
        <p:nvSpPr>
          <p:cNvPr id="15" name="Llamada de nube 14"/>
          <p:cNvSpPr/>
          <p:nvPr/>
        </p:nvSpPr>
        <p:spPr>
          <a:xfrm>
            <a:off x="4572000" y="1844824"/>
            <a:ext cx="4320480" cy="2251439"/>
          </a:xfrm>
          <a:prstGeom prst="cloudCallout">
            <a:avLst>
              <a:gd name="adj1" fmla="val 14950"/>
              <a:gd name="adj2" fmla="val 8090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 algn="ctr"/>
            <a:endParaRPr lang="es-ES_tradnl" b="1" dirty="0">
              <a:solidFill>
                <a:srgbClr val="0000CC"/>
              </a:solidFill>
              <a:latin typeface="Trebuchet MS" panose="020B0603020202020204" pitchFamily="34" charset="0"/>
            </a:endParaRPr>
          </a:p>
          <a:p>
            <a:pPr marL="0" lvl="0" indent="0" algn="ctr"/>
            <a:r>
              <a:rPr lang="es-ES" sz="2000" b="1" dirty="0">
                <a:solidFill>
                  <a:srgbClr val="0000CC"/>
                </a:solidFill>
                <a:latin typeface="Trebuchet MS" pitchFamily="34" charset="0"/>
              </a:rPr>
              <a:t>¿Puedo seguir grabando gastos si tenemos una validación que no ha terminado el circuito financiero?</a:t>
            </a:r>
            <a:endParaRPr lang="es-ES" sz="2200" dirty="0">
              <a:latin typeface="Trebuchet MS" pitchFamily="34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475656" y="1700808"/>
            <a:ext cx="410445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buFont typeface="+mj-lt"/>
              <a:buAutoNum type="arabicPeriod"/>
            </a:pPr>
            <a:endParaRPr lang="es-ES" sz="1200" dirty="0"/>
          </a:p>
          <a:p>
            <a:pPr marL="0" lvl="0" indent="0"/>
            <a:r>
              <a:rPr lang="es-ES_tradnl" sz="2200" dirty="0"/>
              <a:t>Sí, puedo tener varias validaciones en diferentes fases. </a:t>
            </a:r>
            <a:endParaRPr lang="es-ES" sz="2200" dirty="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475656" y="3410997"/>
            <a:ext cx="367240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buFont typeface="+mj-lt"/>
              <a:buAutoNum type="arabicPeriod"/>
            </a:pPr>
            <a:endParaRPr lang="es-ES" sz="1200" dirty="0"/>
          </a:p>
          <a:p>
            <a:pPr marL="0" lvl="0" indent="0"/>
            <a:r>
              <a:rPr lang="es-ES_tradnl" sz="2200" dirty="0"/>
              <a:t>No, debo espera a que la primera complete el circuito</a:t>
            </a:r>
            <a:endParaRPr lang="es-ES" sz="2200" dirty="0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1622371" y="5399629"/>
            <a:ext cx="395774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buFont typeface="+mj-lt"/>
              <a:buAutoNum type="arabicPeriod"/>
            </a:pPr>
            <a:endParaRPr lang="es-ES" sz="1200" dirty="0"/>
          </a:p>
          <a:p>
            <a:pPr marL="0" lvl="0" indent="0"/>
            <a:r>
              <a:rPr lang="es-ES_tradnl" sz="2200" dirty="0"/>
              <a:t>Podría grabar gastos pero no incluirlos en otra validación. 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815025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Resultado de imagen de persona pensan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367385"/>
            <a:ext cx="3461315" cy="2490615"/>
          </a:xfrm>
          <a:prstGeom prst="rect">
            <a:avLst/>
          </a:prstGeom>
          <a:noFill/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6A64F5-E379-4C18-BE4B-341E5E9B4F57}" type="slidenum">
              <a:rPr lang="es-ES" smtClean="0"/>
              <a:pPr/>
              <a:t>18</a:t>
            </a:fld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539552" y="21994"/>
            <a:ext cx="3431541" cy="130587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s-ES_tradnl" sz="2800" b="1" dirty="0">
                <a:solidFill>
                  <a:schemeClr val="bg1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3. PREGUNTAS FRECUENTES </a:t>
            </a:r>
            <a:endParaRPr lang="es-ES" sz="2800" b="1" dirty="0">
              <a:solidFill>
                <a:schemeClr val="bg1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Picture 6" descr="Resultado de imagen de tarjeta amaril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924944"/>
            <a:ext cx="609298" cy="792088"/>
          </a:xfrm>
          <a:prstGeom prst="rect">
            <a:avLst/>
          </a:prstGeom>
          <a:noFill/>
        </p:spPr>
      </p:pic>
      <p:sp>
        <p:nvSpPr>
          <p:cNvPr id="15" name="Llamada de nube 14"/>
          <p:cNvSpPr/>
          <p:nvPr/>
        </p:nvSpPr>
        <p:spPr>
          <a:xfrm>
            <a:off x="4572000" y="2060848"/>
            <a:ext cx="4341068" cy="2035415"/>
          </a:xfrm>
          <a:prstGeom prst="cloudCallout">
            <a:avLst>
              <a:gd name="adj1" fmla="val 14950"/>
              <a:gd name="adj2" fmla="val 8090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 algn="ctr"/>
            <a:endParaRPr lang="es-ES_tradnl" b="1" dirty="0">
              <a:solidFill>
                <a:srgbClr val="0000CC"/>
              </a:solidFill>
              <a:latin typeface="Trebuchet MS" panose="020B0603020202020204" pitchFamily="34" charset="0"/>
            </a:endParaRPr>
          </a:p>
          <a:p>
            <a:pPr marL="0" lvl="0" indent="0" algn="ctr"/>
            <a:r>
              <a:rPr lang="es-ES" sz="2000" b="1" dirty="0">
                <a:solidFill>
                  <a:srgbClr val="0000CC"/>
                </a:solidFill>
              </a:rPr>
              <a:t>¿Puedo seguir grabando gastos si tenemos una validación que no ha terminado el circuito financiero?</a:t>
            </a:r>
            <a:endParaRPr lang="es-ES" sz="2200" dirty="0">
              <a:latin typeface="Trebuchet MS" pitchFamily="34" charset="0"/>
            </a:endParaRPr>
          </a:p>
        </p:txBody>
      </p:sp>
      <p:pic>
        <p:nvPicPr>
          <p:cNvPr id="19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581128"/>
            <a:ext cx="1936567" cy="1452426"/>
          </a:xfrm>
          <a:prstGeom prst="rect">
            <a:avLst/>
          </a:prstGeom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403648" y="2708920"/>
            <a:ext cx="410445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buFont typeface="+mj-lt"/>
              <a:buAutoNum type="arabicPeriod"/>
            </a:pPr>
            <a:endParaRPr lang="es-ES" sz="1200" dirty="0"/>
          </a:p>
          <a:p>
            <a:pPr marL="0" lvl="0" indent="0"/>
            <a:r>
              <a:rPr lang="es-ES_tradnl" sz="2200" dirty="0"/>
              <a:t>Sí, puedo tener varias validaciones en diferentes fases. 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815025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6216" y="6021288"/>
            <a:ext cx="2133600" cy="365125"/>
          </a:xfrm>
          <a:prstGeom prst="rect">
            <a:avLst/>
          </a:prstGeom>
        </p:spPr>
        <p:txBody>
          <a:bodyPr/>
          <a:lstStyle/>
          <a:p>
            <a:fld id="{3B6A64F5-E379-4C18-BE4B-341E5E9B4F57}" type="slidenum">
              <a:rPr lang="es-ES" smtClean="0"/>
              <a:pPr/>
              <a:t>19</a:t>
            </a:fld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539552" y="21994"/>
            <a:ext cx="3431541" cy="130587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s-ES_tradnl" sz="2800" b="1" dirty="0">
                <a:solidFill>
                  <a:schemeClr val="bg1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3. PREGUNTAS FRECUENTES </a:t>
            </a:r>
            <a:endParaRPr lang="es-ES" sz="2800" b="1" dirty="0">
              <a:solidFill>
                <a:schemeClr val="bg1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" name="Picture 2" descr="E:\Sevilla_12_12_19\Tarjeta_Azul_Erima_SPS_Handball_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581128"/>
            <a:ext cx="940174" cy="1080120"/>
          </a:xfrm>
          <a:prstGeom prst="rect">
            <a:avLst/>
          </a:prstGeom>
          <a:noFill/>
        </p:spPr>
      </p:pic>
      <p:pic>
        <p:nvPicPr>
          <p:cNvPr id="18" name="Picture 4" descr="E:\Sevilla_12_12_19\tarjeta_ro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661248"/>
            <a:ext cx="826591" cy="1025304"/>
          </a:xfrm>
          <a:prstGeom prst="rect">
            <a:avLst/>
          </a:prstGeom>
          <a:noFill/>
        </p:spPr>
      </p:pic>
      <p:pic>
        <p:nvPicPr>
          <p:cNvPr id="16" name="Picture 6" descr="Resultado de imagen de tarjeta amarill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789040"/>
            <a:ext cx="609298" cy="792088"/>
          </a:xfrm>
          <a:prstGeom prst="rect">
            <a:avLst/>
          </a:prstGeom>
          <a:noFill/>
        </p:spPr>
      </p:pic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1547664" y="5877272"/>
            <a:ext cx="705408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buFont typeface="+mj-lt"/>
              <a:buAutoNum type="arabicPeriod"/>
            </a:pPr>
            <a:endParaRPr lang="es-ES" sz="1200" dirty="0"/>
          </a:p>
          <a:p>
            <a:pPr marL="0" lvl="0" indent="0"/>
            <a:r>
              <a:rPr lang="es-ES_tradnl" sz="2200" dirty="0"/>
              <a:t>Grabaré nuevamente los gastos e informaré a la SC. </a:t>
            </a:r>
            <a:endParaRPr lang="es-ES" sz="2200" dirty="0"/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1403648" y="3861048"/>
            <a:ext cx="759633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buFont typeface="+mj-lt"/>
              <a:buAutoNum type="arabicPeriod"/>
            </a:pPr>
            <a:endParaRPr lang="es-ES" sz="1200" dirty="0"/>
          </a:p>
          <a:p>
            <a:pPr marL="0" lvl="0" indent="0"/>
            <a:r>
              <a:rPr lang="es-ES_tradnl" sz="2200" dirty="0"/>
              <a:t>Llamo a la Secretaría Conjunta (SC) para que lo solucione.</a:t>
            </a:r>
            <a:endParaRPr lang="es-ES" sz="2200" dirty="0"/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1632986" y="4581128"/>
            <a:ext cx="751101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buFont typeface="+mj-lt"/>
              <a:buAutoNum type="arabicPeriod"/>
            </a:pPr>
            <a:endParaRPr lang="es-ES" sz="1200" dirty="0"/>
          </a:p>
          <a:p>
            <a:pPr marL="0" lvl="0" indent="0"/>
            <a:r>
              <a:rPr lang="es-ES_tradnl" sz="2200" dirty="0"/>
              <a:t>Dependiendo de la fase en la que se encuentre el gasto, hablaré con el </a:t>
            </a:r>
            <a:r>
              <a:rPr lang="es-ES_tradnl" sz="2200" dirty="0" err="1"/>
              <a:t>Aud</a:t>
            </a:r>
            <a:r>
              <a:rPr lang="es-ES_tradnl" sz="2200" dirty="0"/>
              <a:t>/Val/SC para que rechace esos gastos.</a:t>
            </a:r>
            <a:endParaRPr lang="es-ES" sz="2200" dirty="0"/>
          </a:p>
        </p:txBody>
      </p:sp>
      <p:pic>
        <p:nvPicPr>
          <p:cNvPr id="13" name="Picture 2" descr="Resultado de imagen de persona pensand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415299"/>
            <a:ext cx="4368044" cy="2301733"/>
          </a:xfrm>
          <a:prstGeom prst="rect">
            <a:avLst/>
          </a:prstGeom>
          <a:noFill/>
        </p:spPr>
      </p:pic>
      <p:sp>
        <p:nvSpPr>
          <p:cNvPr id="14" name="Llamada de nube 14"/>
          <p:cNvSpPr/>
          <p:nvPr/>
        </p:nvSpPr>
        <p:spPr>
          <a:xfrm>
            <a:off x="1907704" y="1199275"/>
            <a:ext cx="5205164" cy="1584176"/>
          </a:xfrm>
          <a:prstGeom prst="cloudCallout">
            <a:avLst>
              <a:gd name="adj1" fmla="val -53336"/>
              <a:gd name="adj2" fmla="val 5209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 algn="ctr"/>
            <a:r>
              <a:rPr lang="es-ES_tradnl" sz="2200" b="1" dirty="0">
                <a:solidFill>
                  <a:srgbClr val="0000CC"/>
                </a:solidFill>
              </a:rPr>
              <a:t>He grabado mal una/varias líneas de gasto. ¿Qué hacer si ya he firmado la validación?</a:t>
            </a:r>
            <a:endParaRPr lang="es-ES_tradnl" sz="2200" b="1" dirty="0">
              <a:solidFill>
                <a:srgbClr val="0000CC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025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6A64F5-E379-4C18-BE4B-341E5E9B4F57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611560" y="260648"/>
            <a:ext cx="3600400" cy="769441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sz="2200" b="1" dirty="0">
                <a:solidFill>
                  <a:schemeClr val="bg1"/>
                </a:solidFill>
                <a:latin typeface="Trebuchet MS" panose="020B0603020202020204" pitchFamily="34" charset="0"/>
              </a:rPr>
              <a:t>Circuito Financiero</a:t>
            </a:r>
          </a:p>
          <a:p>
            <a:pPr algn="ctr"/>
            <a:r>
              <a:rPr lang="pt-BR" sz="2200" b="1" dirty="0">
                <a:solidFill>
                  <a:schemeClr val="bg1"/>
                </a:solidFill>
                <a:latin typeface="Trebuchet MS" panose="020B0603020202020204" pitchFamily="34" charset="0"/>
              </a:rPr>
              <a:t>Coopera 2020</a:t>
            </a:r>
            <a:endParaRPr lang="es-ES" sz="2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7 Rectángulo"/>
          <p:cNvSpPr>
            <a:spLocks noChangeArrowheads="1"/>
          </p:cNvSpPr>
          <p:nvPr/>
        </p:nvSpPr>
        <p:spPr bwMode="auto">
          <a:xfrm>
            <a:off x="805043" y="2276872"/>
            <a:ext cx="6043321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buClr>
                <a:srgbClr val="008000"/>
              </a:buClr>
            </a:pPr>
            <a:r>
              <a:rPr lang="es-ES_tradn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1.- CARÁCTERÍSTICAS DEL CIRCUITO FINANCIERO Y FASES</a:t>
            </a:r>
            <a:endParaRPr lang="es-E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7328757" y="2430760"/>
            <a:ext cx="771635" cy="52322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ES_tradnl" sz="2800" b="1" dirty="0">
                <a:solidFill>
                  <a:schemeClr val="bg1"/>
                </a:solidFill>
                <a:latin typeface="Trebuchet MS" panose="020B0603020202020204" pitchFamily="34" charset="0"/>
              </a:rPr>
              <a:t>15´</a:t>
            </a:r>
            <a:endParaRPr lang="es-ES" sz="28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7 Rectángulo"/>
          <p:cNvSpPr>
            <a:spLocks noChangeArrowheads="1"/>
          </p:cNvSpPr>
          <p:nvPr/>
        </p:nvSpPr>
        <p:spPr bwMode="auto">
          <a:xfrm>
            <a:off x="805043" y="3345976"/>
            <a:ext cx="6043322" cy="11249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_tradn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2.- APLICACIÓN PRÁCTICA DEL CIRCUITO FINANCIERO EN COOPERA 2020</a:t>
            </a:r>
            <a:endParaRPr lang="es-E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7308304" y="3697868"/>
            <a:ext cx="771635" cy="52322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ES_tradnl" sz="2800" b="1" dirty="0">
                <a:solidFill>
                  <a:schemeClr val="bg1"/>
                </a:solidFill>
                <a:latin typeface="Trebuchet MS" panose="020B0603020202020204" pitchFamily="34" charset="0"/>
              </a:rPr>
              <a:t>30´</a:t>
            </a:r>
            <a:endParaRPr lang="es-ES" sz="28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7 Rectángulo"/>
          <p:cNvSpPr>
            <a:spLocks noChangeArrowheads="1"/>
          </p:cNvSpPr>
          <p:nvPr/>
        </p:nvSpPr>
        <p:spPr bwMode="auto">
          <a:xfrm>
            <a:off x="852317" y="4917914"/>
            <a:ext cx="5996047" cy="5709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_tradn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3.- PREGUNTAS FRECUENTES</a:t>
            </a:r>
            <a:endParaRPr lang="es-E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7306979" y="4968214"/>
            <a:ext cx="771635" cy="52322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ES_tradnl" sz="2800" b="1" dirty="0">
                <a:solidFill>
                  <a:schemeClr val="bg1"/>
                </a:solidFill>
                <a:latin typeface="Trebuchet MS" panose="020B0603020202020204" pitchFamily="34" charset="0"/>
              </a:rPr>
              <a:t>15´</a:t>
            </a:r>
            <a:endParaRPr lang="es-ES" sz="28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585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6216" y="6021288"/>
            <a:ext cx="2133600" cy="365125"/>
          </a:xfrm>
          <a:prstGeom prst="rect">
            <a:avLst/>
          </a:prstGeom>
        </p:spPr>
        <p:txBody>
          <a:bodyPr/>
          <a:lstStyle/>
          <a:p>
            <a:fld id="{3B6A64F5-E379-4C18-BE4B-341E5E9B4F57}" type="slidenum">
              <a:rPr lang="es-ES" smtClean="0"/>
              <a:pPr/>
              <a:t>20</a:t>
            </a:fld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539552" y="21994"/>
            <a:ext cx="3431541" cy="130587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s-ES_tradnl" sz="2800" b="1" dirty="0">
                <a:solidFill>
                  <a:schemeClr val="bg1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3. PREGUNTAS FRECUENTES </a:t>
            </a:r>
            <a:endParaRPr lang="es-ES" sz="2800" b="1" dirty="0">
              <a:solidFill>
                <a:schemeClr val="bg1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" name="Picture 2" descr="E:\Sevilla_12_12_19\Tarjeta_Azul_Erima_SPS_Handball_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581128"/>
            <a:ext cx="940174" cy="1080120"/>
          </a:xfrm>
          <a:prstGeom prst="rect">
            <a:avLst/>
          </a:prstGeom>
          <a:noFill/>
        </p:spPr>
      </p:pic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1632986" y="4581128"/>
            <a:ext cx="751101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buFont typeface="+mj-lt"/>
              <a:buAutoNum type="arabicPeriod"/>
            </a:pPr>
            <a:endParaRPr lang="es-ES" sz="1200" dirty="0"/>
          </a:p>
          <a:p>
            <a:pPr marL="0" lvl="0" indent="0"/>
            <a:r>
              <a:rPr lang="es-ES_tradnl" sz="2200" dirty="0"/>
              <a:t>Dependiendo de la fase en la que se encuentre el gasto, hablaré con el </a:t>
            </a:r>
            <a:r>
              <a:rPr lang="es-ES_tradnl" sz="2200" dirty="0" err="1"/>
              <a:t>Aud</a:t>
            </a:r>
            <a:r>
              <a:rPr lang="es-ES_tradnl" sz="2200" dirty="0"/>
              <a:t>/Val/SC para que rechace esos gastos.</a:t>
            </a:r>
            <a:endParaRPr lang="es-ES" sz="2200" dirty="0"/>
          </a:p>
        </p:txBody>
      </p:sp>
      <p:pic>
        <p:nvPicPr>
          <p:cNvPr id="13" name="Picture 2" descr="Resultado de imagen de persona pensan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4368044" cy="2301733"/>
          </a:xfrm>
          <a:prstGeom prst="rect">
            <a:avLst/>
          </a:prstGeom>
          <a:noFill/>
        </p:spPr>
      </p:pic>
      <p:sp>
        <p:nvSpPr>
          <p:cNvPr id="14" name="Llamada de nube 14"/>
          <p:cNvSpPr/>
          <p:nvPr/>
        </p:nvSpPr>
        <p:spPr>
          <a:xfrm>
            <a:off x="1907704" y="1196752"/>
            <a:ext cx="5205164" cy="1584176"/>
          </a:xfrm>
          <a:prstGeom prst="cloudCallout">
            <a:avLst>
              <a:gd name="adj1" fmla="val -53336"/>
              <a:gd name="adj2" fmla="val 5209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 algn="ctr"/>
            <a:r>
              <a:rPr lang="es-ES_tradnl" sz="2200" b="1" dirty="0">
                <a:solidFill>
                  <a:srgbClr val="0000CC"/>
                </a:solidFill>
              </a:rPr>
              <a:t>He grabado mal una/varias líneas de gasto. ¿Qué hacer si ya he firmado la validación?</a:t>
            </a:r>
            <a:endParaRPr lang="es-ES_tradnl" sz="2200" b="1" dirty="0">
              <a:solidFill>
                <a:srgbClr val="0000CC"/>
              </a:solidFill>
              <a:latin typeface="Trebuchet MS" panose="020B0603020202020204" pitchFamily="34" charset="0"/>
            </a:endParaRPr>
          </a:p>
        </p:txBody>
      </p:sp>
      <p:pic>
        <p:nvPicPr>
          <p:cNvPr id="22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284984"/>
            <a:ext cx="1936567" cy="145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25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6A64F5-E379-4C18-BE4B-341E5E9B4F57}" type="slidenum">
              <a:rPr lang="es-ES" smtClean="0"/>
              <a:pPr/>
              <a:t>21</a:t>
            </a:fld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539552" y="21994"/>
            <a:ext cx="3431541" cy="130587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s-ES_tradnl" sz="2800" b="1" dirty="0">
                <a:solidFill>
                  <a:schemeClr val="bg1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3. PREGUNTAS FRECUENTES </a:t>
            </a:r>
            <a:endParaRPr lang="es-ES" sz="2800" b="1" dirty="0">
              <a:solidFill>
                <a:schemeClr val="bg1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690937"/>
            <a:ext cx="2057400" cy="2847975"/>
          </a:xfrm>
          <a:prstGeom prst="rect">
            <a:avLst/>
          </a:prstGeom>
        </p:spPr>
      </p:pic>
      <p:sp>
        <p:nvSpPr>
          <p:cNvPr id="13" name="Llamada de nube 12"/>
          <p:cNvSpPr/>
          <p:nvPr/>
        </p:nvSpPr>
        <p:spPr>
          <a:xfrm>
            <a:off x="1331640" y="1327864"/>
            <a:ext cx="4341068" cy="2035415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200" b="1" dirty="0">
                <a:solidFill>
                  <a:srgbClr val="0000CC"/>
                </a:solidFill>
                <a:latin typeface="Trebuchet MS" pitchFamily="34" charset="0"/>
              </a:rPr>
              <a:t>¿Cuántas validaciones de gasto debo presentar al año?</a:t>
            </a:r>
            <a:endParaRPr lang="es-ES" sz="2200" dirty="0">
              <a:latin typeface="Trebuchet MS" pitchFamily="34" charset="0"/>
            </a:endParaRPr>
          </a:p>
        </p:txBody>
      </p:sp>
      <p:pic>
        <p:nvPicPr>
          <p:cNvPr id="12" name="Picture 6" descr="Resultado de imagen de tarjeta amaril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6598" y="3573016"/>
            <a:ext cx="609298" cy="792088"/>
          </a:xfrm>
          <a:prstGeom prst="rect">
            <a:avLst/>
          </a:prstGeom>
          <a:noFill/>
        </p:spPr>
      </p:pic>
      <p:pic>
        <p:nvPicPr>
          <p:cNvPr id="20" name="Picture 2" descr="E:\Sevilla_12_12_19\Tarjeta_Azul_Erima_SPS_Handball_m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1746" y="4437112"/>
            <a:ext cx="940174" cy="1080120"/>
          </a:xfrm>
          <a:prstGeom prst="rect">
            <a:avLst/>
          </a:prstGeom>
          <a:noFill/>
        </p:spPr>
      </p:pic>
      <p:pic>
        <p:nvPicPr>
          <p:cNvPr id="21" name="Picture 4" descr="E:\Sevilla_12_12_19\tarjeta_roj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5517232"/>
            <a:ext cx="826591" cy="1025304"/>
          </a:xfrm>
          <a:prstGeom prst="rect">
            <a:avLst/>
          </a:prstGeom>
          <a:noFill/>
        </p:spPr>
      </p:pic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851920" y="5734997"/>
            <a:ext cx="47863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/>
            <a:r>
              <a:rPr lang="es-ES_tradnl" sz="2000" dirty="0">
                <a:latin typeface="Trebuchet MS" pitchFamily="34" charset="0"/>
              </a:rPr>
              <a:t>No existe límite, se recomienda que se presenten de forma periódica. </a:t>
            </a:r>
            <a:endParaRPr lang="es-ES" sz="2000" dirty="0">
              <a:latin typeface="Trebuchet MS" pitchFamily="34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923928" y="3645024"/>
            <a:ext cx="26771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buFont typeface="+mj-lt"/>
              <a:buAutoNum type="arabicPeriod"/>
            </a:pPr>
            <a:endParaRPr lang="es-ES" sz="1200" dirty="0"/>
          </a:p>
          <a:p>
            <a:pPr marL="0" lvl="0" indent="0"/>
            <a:r>
              <a:rPr lang="es-ES_tradnl" sz="2000" dirty="0">
                <a:latin typeface="Trebuchet MS" pitchFamily="34" charset="0"/>
              </a:rPr>
              <a:t>Una al trimestre.</a:t>
            </a:r>
            <a:endParaRPr lang="es-ES" sz="2000" dirty="0">
              <a:latin typeface="Trebuchet MS" pitchFamily="34" charset="0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3865234" y="4581128"/>
            <a:ext cx="53872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buFont typeface="+mj-lt"/>
              <a:buAutoNum type="arabicPeriod"/>
            </a:pPr>
            <a:endParaRPr lang="es-ES" sz="1200" dirty="0"/>
          </a:p>
          <a:p>
            <a:pPr marL="0" lvl="0" indent="0"/>
            <a:r>
              <a:rPr lang="es-ES_tradnl" sz="2000" dirty="0">
                <a:latin typeface="Trebuchet MS" pitchFamily="34" charset="0"/>
              </a:rPr>
              <a:t>Una antes del 1 de Octubre del año natural.</a:t>
            </a:r>
            <a:endParaRPr lang="es-ES" sz="20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487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6A64F5-E379-4C18-BE4B-341E5E9B4F57}" type="slidenum">
              <a:rPr lang="es-ES" smtClean="0"/>
              <a:pPr/>
              <a:t>22</a:t>
            </a:fld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539552" y="21994"/>
            <a:ext cx="3431541" cy="130587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s-ES_tradnl" sz="2800" b="1" dirty="0">
                <a:solidFill>
                  <a:schemeClr val="bg1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3. PREGUNTAS FRECUENTES </a:t>
            </a:r>
            <a:endParaRPr lang="es-ES" sz="2800" b="1" dirty="0">
              <a:solidFill>
                <a:schemeClr val="bg1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690937"/>
            <a:ext cx="2057400" cy="2847975"/>
          </a:xfrm>
          <a:prstGeom prst="rect">
            <a:avLst/>
          </a:prstGeom>
        </p:spPr>
      </p:pic>
      <p:sp>
        <p:nvSpPr>
          <p:cNvPr id="13" name="Llamada de nube 12"/>
          <p:cNvSpPr/>
          <p:nvPr/>
        </p:nvSpPr>
        <p:spPr>
          <a:xfrm>
            <a:off x="1331640" y="1327864"/>
            <a:ext cx="4341068" cy="2035415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200" b="1" dirty="0">
                <a:solidFill>
                  <a:srgbClr val="0000CC"/>
                </a:solidFill>
                <a:latin typeface="Trebuchet MS" pitchFamily="34" charset="0"/>
              </a:rPr>
              <a:t>¿Cuántas validaciones de gasto debo presentar al año?</a:t>
            </a:r>
            <a:endParaRPr lang="es-ES" sz="2200" dirty="0">
              <a:latin typeface="Trebuchet MS" pitchFamily="34" charset="0"/>
            </a:endParaRPr>
          </a:p>
        </p:txBody>
      </p:sp>
      <p:pic>
        <p:nvPicPr>
          <p:cNvPr id="21" name="Picture 4" descr="E:\Sevilla_12_12_19\tarjeta_ro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293096"/>
            <a:ext cx="826591" cy="1025304"/>
          </a:xfrm>
          <a:prstGeom prst="rect">
            <a:avLst/>
          </a:prstGeom>
          <a:noFill/>
        </p:spPr>
      </p:pic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851920" y="4510861"/>
            <a:ext cx="47863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/>
            <a:r>
              <a:rPr lang="es-ES_tradnl" sz="2000" dirty="0">
                <a:latin typeface="Trebuchet MS" pitchFamily="34" charset="0"/>
              </a:rPr>
              <a:t>No existe límite, se recomienda que se presenten de forma periódica. </a:t>
            </a:r>
            <a:endParaRPr lang="es-ES" sz="2000" dirty="0">
              <a:latin typeface="Trebuchet MS" pitchFamily="34" charset="0"/>
            </a:endParaRPr>
          </a:p>
        </p:txBody>
      </p:sp>
      <p:pic>
        <p:nvPicPr>
          <p:cNvPr id="15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229200"/>
            <a:ext cx="1936567" cy="145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87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6A64F5-E379-4C18-BE4B-341E5E9B4F57}" type="slidenum">
              <a:rPr lang="es-ES" smtClean="0"/>
              <a:pPr/>
              <a:t>23</a:t>
            </a:fld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539552" y="21994"/>
            <a:ext cx="3431541" cy="130587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s-ES_tradnl" sz="2800" b="1" dirty="0">
                <a:solidFill>
                  <a:schemeClr val="bg1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3. PREGUNTAS FRECUENTES </a:t>
            </a:r>
            <a:endParaRPr lang="es-ES" sz="2800" b="1" dirty="0">
              <a:solidFill>
                <a:schemeClr val="bg1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" name="Picture 2" descr="E:\Sevilla_12_12_19\Tarjeta_Azul_Erima_SPS_Handball_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653136"/>
            <a:ext cx="940174" cy="1080120"/>
          </a:xfrm>
          <a:prstGeom prst="rect">
            <a:avLst/>
          </a:prstGeom>
          <a:noFill/>
        </p:spPr>
      </p:pic>
      <p:pic>
        <p:nvPicPr>
          <p:cNvPr id="18" name="Picture 4" descr="E:\Sevilla_12_12_19\tarjeta_ro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661248"/>
            <a:ext cx="826591" cy="1025304"/>
          </a:xfrm>
          <a:prstGeom prst="rect">
            <a:avLst/>
          </a:prstGeom>
          <a:noFill/>
        </p:spPr>
      </p:pic>
      <p:pic>
        <p:nvPicPr>
          <p:cNvPr id="16" name="Picture 6" descr="Resultado de imagen de tarjeta amarill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933056"/>
            <a:ext cx="609298" cy="792088"/>
          </a:xfrm>
          <a:prstGeom prst="rect">
            <a:avLst/>
          </a:prstGeom>
          <a:noFill/>
        </p:spPr>
      </p:pic>
      <p:pic>
        <p:nvPicPr>
          <p:cNvPr id="101378" name="Picture 2" descr="https://cdn.pixabay.com/photo/2017/08/25/21/45/thinking-2681494_960_7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1340768"/>
            <a:ext cx="3816424" cy="2544283"/>
          </a:xfrm>
          <a:prstGeom prst="rect">
            <a:avLst/>
          </a:prstGeom>
          <a:noFill/>
        </p:spPr>
      </p:pic>
      <p:sp>
        <p:nvSpPr>
          <p:cNvPr id="15" name="Llamada de nube 14"/>
          <p:cNvSpPr/>
          <p:nvPr/>
        </p:nvSpPr>
        <p:spPr>
          <a:xfrm>
            <a:off x="3995936" y="908720"/>
            <a:ext cx="4341068" cy="2035415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 algn="ctr"/>
            <a:endParaRPr lang="es-ES_tradnl" b="1" dirty="0">
              <a:solidFill>
                <a:srgbClr val="0000CC"/>
              </a:solidFill>
              <a:latin typeface="Trebuchet MS" panose="020B0603020202020204" pitchFamily="34" charset="0"/>
            </a:endParaRPr>
          </a:p>
          <a:p>
            <a:pPr marL="0" lvl="0" indent="0" algn="ctr"/>
            <a:r>
              <a:rPr lang="es-ES_tradnl" sz="2200" b="1" dirty="0">
                <a:solidFill>
                  <a:srgbClr val="0000CC"/>
                </a:solidFill>
                <a:latin typeface="Trebuchet MS" pitchFamily="34" charset="0"/>
              </a:rPr>
              <a:t>¿Cuánto gasto debo incluir en cada validación?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619672" y="5877272"/>
            <a:ext cx="24455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buFont typeface="+mj-lt"/>
              <a:buAutoNum type="arabicPeriod"/>
            </a:pPr>
            <a:endParaRPr lang="es-ES" sz="2000" dirty="0">
              <a:latin typeface="Trebuchet MS" pitchFamily="34" charset="0"/>
            </a:endParaRPr>
          </a:p>
          <a:p>
            <a:pPr marL="0" lvl="0" indent="0"/>
            <a:r>
              <a:rPr lang="es-ES_tradnl" sz="2000" dirty="0">
                <a:latin typeface="Trebuchet MS" pitchFamily="34" charset="0"/>
              </a:rPr>
              <a:t>Mínimo 20.000€.</a:t>
            </a:r>
            <a:endParaRPr lang="es-ES" sz="2000" dirty="0">
              <a:latin typeface="Trebuchet MS" pitchFamily="34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629424" y="4149080"/>
            <a:ext cx="69750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/>
            <a:r>
              <a:rPr lang="es-ES_tradnl" sz="2000" dirty="0">
                <a:latin typeface="Trebuchet MS" pitchFamily="34" charset="0"/>
              </a:rPr>
              <a:t>Al menos el 20% de mi presupuesto.</a:t>
            </a:r>
            <a:endParaRPr lang="es-ES" sz="2000" dirty="0">
              <a:latin typeface="Trebuchet MS" pitchFamily="34" charset="0"/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1632986" y="4653136"/>
            <a:ext cx="70434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buFont typeface="+mj-lt"/>
              <a:buAutoNum type="arabicPeriod"/>
            </a:pPr>
            <a:endParaRPr lang="es-ES" sz="2000" dirty="0">
              <a:latin typeface="Trebuchet MS" pitchFamily="34" charset="0"/>
            </a:endParaRPr>
          </a:p>
          <a:p>
            <a:pPr marL="0" lvl="0" indent="0"/>
            <a:r>
              <a:rPr lang="es-ES_tradnl" sz="2000" dirty="0">
                <a:latin typeface="Trebuchet MS" pitchFamily="34" charset="0"/>
              </a:rPr>
              <a:t>No hay límites, dependerá del volumen de mi presupuesto aprobado.</a:t>
            </a:r>
            <a:endParaRPr lang="es-ES" sz="20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025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6A64F5-E379-4C18-BE4B-341E5E9B4F57}" type="slidenum">
              <a:rPr lang="es-ES" smtClean="0"/>
              <a:pPr/>
              <a:t>24</a:t>
            </a:fld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539552" y="21994"/>
            <a:ext cx="3431541" cy="130587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s-ES_tradnl" sz="2800" b="1" dirty="0">
                <a:solidFill>
                  <a:schemeClr val="bg1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3. PREGUNTAS FRECUENTES </a:t>
            </a:r>
            <a:endParaRPr lang="es-ES" sz="2800" b="1" dirty="0">
              <a:solidFill>
                <a:schemeClr val="bg1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" name="Picture 2" descr="E:\Sevilla_12_12_19\Tarjeta_Azul_Erima_SPS_Handball_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077633"/>
            <a:ext cx="940174" cy="1080120"/>
          </a:xfrm>
          <a:prstGeom prst="rect">
            <a:avLst/>
          </a:prstGeom>
          <a:noFill/>
        </p:spPr>
      </p:pic>
      <p:pic>
        <p:nvPicPr>
          <p:cNvPr id="101378" name="Picture 2" descr="https://cdn.pixabay.com/photo/2017/08/25/21/45/thinking-2681494_960_7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340768"/>
            <a:ext cx="3816424" cy="2544283"/>
          </a:xfrm>
          <a:prstGeom prst="rect">
            <a:avLst/>
          </a:prstGeom>
          <a:noFill/>
        </p:spPr>
      </p:pic>
      <p:sp>
        <p:nvSpPr>
          <p:cNvPr id="15" name="Llamada de nube 14"/>
          <p:cNvSpPr/>
          <p:nvPr/>
        </p:nvSpPr>
        <p:spPr>
          <a:xfrm>
            <a:off x="3995936" y="908720"/>
            <a:ext cx="4341068" cy="2035415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 algn="ctr"/>
            <a:endParaRPr lang="es-ES_tradnl" b="1" dirty="0">
              <a:solidFill>
                <a:srgbClr val="0000CC"/>
              </a:solidFill>
              <a:latin typeface="Trebuchet MS" panose="020B0603020202020204" pitchFamily="34" charset="0"/>
            </a:endParaRPr>
          </a:p>
          <a:p>
            <a:pPr marL="0" lvl="0" indent="0" algn="ctr"/>
            <a:r>
              <a:rPr lang="es-ES_tradnl" sz="2200" b="1" dirty="0">
                <a:solidFill>
                  <a:srgbClr val="0000CC"/>
                </a:solidFill>
                <a:latin typeface="Trebuchet MS" pitchFamily="34" charset="0"/>
              </a:rPr>
              <a:t>¿Cuánto gasto debo incluir en cada validación?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1632986" y="5149641"/>
            <a:ext cx="70434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buFont typeface="+mj-lt"/>
              <a:buAutoNum type="arabicPeriod"/>
            </a:pPr>
            <a:endParaRPr lang="es-ES" sz="2000" dirty="0">
              <a:latin typeface="Trebuchet MS" pitchFamily="34" charset="0"/>
            </a:endParaRPr>
          </a:p>
          <a:p>
            <a:pPr marL="0" lvl="0" indent="0"/>
            <a:r>
              <a:rPr lang="es-ES_tradnl" sz="2000" dirty="0">
                <a:latin typeface="Trebuchet MS" pitchFamily="34" charset="0"/>
              </a:rPr>
              <a:t>No hay límites, dependerá del volumen de mi presupuesto aprobado.</a:t>
            </a:r>
            <a:endParaRPr lang="es-ES" sz="2000" dirty="0">
              <a:latin typeface="Trebuchet MS" pitchFamily="34" charset="0"/>
            </a:endParaRPr>
          </a:p>
        </p:txBody>
      </p:sp>
      <p:pic>
        <p:nvPicPr>
          <p:cNvPr id="19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645024"/>
            <a:ext cx="1936567" cy="145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25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6A64F5-E379-4C18-BE4B-341E5E9B4F57}" type="slidenum">
              <a:rPr lang="es-ES" smtClean="0"/>
              <a:pPr/>
              <a:t>25</a:t>
            </a:fld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539552" y="21994"/>
            <a:ext cx="3431541" cy="130587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s-ES_tradnl" sz="2800" b="1" dirty="0">
                <a:solidFill>
                  <a:schemeClr val="bg1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3. PREGUNTAS FRECUENTES </a:t>
            </a:r>
            <a:endParaRPr lang="es-ES" sz="2800" b="1" dirty="0">
              <a:solidFill>
                <a:schemeClr val="bg1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" name="Picture 2" descr="E:\Sevilla_12_12_19\Tarjeta_Azul_Erima_SPS_Handball_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429000"/>
            <a:ext cx="940174" cy="1080120"/>
          </a:xfrm>
          <a:prstGeom prst="rect">
            <a:avLst/>
          </a:prstGeom>
          <a:noFill/>
        </p:spPr>
      </p:pic>
      <p:pic>
        <p:nvPicPr>
          <p:cNvPr id="18" name="Picture 4" descr="E:\Sevilla_12_12_19\tarjeta_ro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013176"/>
            <a:ext cx="826591" cy="1025304"/>
          </a:xfrm>
          <a:prstGeom prst="rect">
            <a:avLst/>
          </a:prstGeom>
          <a:noFill/>
        </p:spPr>
      </p:pic>
      <p:pic>
        <p:nvPicPr>
          <p:cNvPr id="16" name="Picture 6" descr="Resultado de imagen de tarjeta amarill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6358" y="1988840"/>
            <a:ext cx="609298" cy="792088"/>
          </a:xfrm>
          <a:prstGeom prst="rect">
            <a:avLst/>
          </a:prstGeom>
          <a:noFill/>
        </p:spPr>
      </p:pic>
      <p:pic>
        <p:nvPicPr>
          <p:cNvPr id="2050" name="Picture 2" descr="Resultado de imagen de personas pensand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3426296"/>
            <a:ext cx="3381375" cy="2667000"/>
          </a:xfrm>
          <a:prstGeom prst="rect">
            <a:avLst/>
          </a:prstGeom>
          <a:noFill/>
        </p:spPr>
      </p:pic>
      <p:sp>
        <p:nvSpPr>
          <p:cNvPr id="15" name="Llamada de nube 14"/>
          <p:cNvSpPr/>
          <p:nvPr/>
        </p:nvSpPr>
        <p:spPr>
          <a:xfrm>
            <a:off x="4283968" y="836712"/>
            <a:ext cx="4860032" cy="2448272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 algn="ctr"/>
            <a:endParaRPr lang="es-ES_tradnl" b="1" dirty="0">
              <a:solidFill>
                <a:srgbClr val="0000CC"/>
              </a:solidFill>
              <a:latin typeface="Trebuchet MS" panose="020B0603020202020204" pitchFamily="34" charset="0"/>
            </a:endParaRPr>
          </a:p>
          <a:p>
            <a:pPr marL="0" lvl="0" indent="0" algn="ctr"/>
            <a:r>
              <a:rPr lang="es-ES" sz="2200" b="1" dirty="0">
                <a:solidFill>
                  <a:srgbClr val="0000CC"/>
                </a:solidFill>
                <a:latin typeface="Trebuchet MS" pitchFamily="34" charset="0"/>
              </a:rPr>
              <a:t>¿Puedo firmar una nueva validación sin que la anterior haya terminado el circuito financiero?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1547664" y="5013176"/>
            <a:ext cx="288032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buFont typeface="+mj-lt"/>
              <a:buAutoNum type="arabicPeriod"/>
            </a:pPr>
            <a:endParaRPr lang="es-ES" sz="2000" dirty="0">
              <a:latin typeface="Trebuchet MS" pitchFamily="34" charset="0"/>
            </a:endParaRPr>
          </a:p>
          <a:p>
            <a:pPr marL="0" lvl="0" indent="0"/>
            <a:r>
              <a:rPr lang="es-ES_tradnl" sz="2000" dirty="0">
                <a:latin typeface="Trebuchet MS" pitchFamily="34" charset="0"/>
              </a:rPr>
              <a:t>Sí, siempre que lo autorice mi Validador</a:t>
            </a:r>
            <a:endParaRPr lang="es-ES" sz="2000" dirty="0">
              <a:latin typeface="Trebuchet MS" pitchFamily="34" charset="0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1547664" y="1988840"/>
            <a:ext cx="8286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buFont typeface="+mj-lt"/>
              <a:buAutoNum type="arabicPeriod"/>
            </a:pPr>
            <a:endParaRPr lang="es-ES" sz="2000" dirty="0">
              <a:latin typeface="Trebuchet MS" pitchFamily="34" charset="0"/>
            </a:endParaRPr>
          </a:p>
          <a:p>
            <a:pPr marL="0" lvl="0" indent="0"/>
            <a:r>
              <a:rPr lang="es-ES_tradnl" sz="2000" dirty="0">
                <a:latin typeface="Trebuchet MS" pitchFamily="34" charset="0"/>
              </a:rPr>
              <a:t>Sí.</a:t>
            </a:r>
            <a:endParaRPr lang="es-ES" sz="2000" dirty="0">
              <a:latin typeface="Trebuchet MS" pitchFamily="34" charset="0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1619672" y="3573016"/>
            <a:ext cx="5982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buFont typeface="+mj-lt"/>
              <a:buAutoNum type="arabicPeriod"/>
            </a:pPr>
            <a:endParaRPr lang="es-ES" sz="2000" dirty="0">
              <a:latin typeface="Trebuchet MS" pitchFamily="34" charset="0"/>
            </a:endParaRPr>
          </a:p>
          <a:p>
            <a:pPr marL="0" lvl="0" indent="0"/>
            <a:r>
              <a:rPr lang="es-ES_tradnl" sz="2000" dirty="0">
                <a:latin typeface="Trebuchet MS" pitchFamily="34" charset="0"/>
              </a:rPr>
              <a:t>No.</a:t>
            </a:r>
            <a:endParaRPr lang="es-ES" sz="20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025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6A64F5-E379-4C18-BE4B-341E5E9B4F57}" type="slidenum">
              <a:rPr lang="es-ES" smtClean="0"/>
              <a:pPr/>
              <a:t>26</a:t>
            </a:fld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539552" y="21994"/>
            <a:ext cx="3431541" cy="130587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s-ES_tradnl" sz="2800" b="1" dirty="0">
                <a:solidFill>
                  <a:schemeClr val="bg1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3. PREGUNTAS FRECUENTES </a:t>
            </a:r>
            <a:endParaRPr lang="es-ES" sz="2800" b="1" dirty="0">
              <a:solidFill>
                <a:schemeClr val="bg1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Picture 6" descr="Resultado de imagen de tarjeta amaril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140968"/>
            <a:ext cx="609298" cy="792088"/>
          </a:xfrm>
          <a:prstGeom prst="rect">
            <a:avLst/>
          </a:prstGeom>
          <a:noFill/>
        </p:spPr>
      </p:pic>
      <p:pic>
        <p:nvPicPr>
          <p:cNvPr id="2050" name="Picture 2" descr="Resultado de imagen de personas pensan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426296"/>
            <a:ext cx="3381375" cy="2667000"/>
          </a:xfrm>
          <a:prstGeom prst="rect">
            <a:avLst/>
          </a:prstGeom>
          <a:noFill/>
        </p:spPr>
      </p:pic>
      <p:sp>
        <p:nvSpPr>
          <p:cNvPr id="15" name="Llamada de nube 14"/>
          <p:cNvSpPr/>
          <p:nvPr/>
        </p:nvSpPr>
        <p:spPr>
          <a:xfrm>
            <a:off x="4283968" y="836712"/>
            <a:ext cx="4860032" cy="2448272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 algn="ctr"/>
            <a:endParaRPr lang="es-ES_tradnl" b="1" dirty="0">
              <a:solidFill>
                <a:srgbClr val="0000CC"/>
              </a:solidFill>
              <a:latin typeface="Trebuchet MS" panose="020B0603020202020204" pitchFamily="34" charset="0"/>
            </a:endParaRPr>
          </a:p>
          <a:p>
            <a:pPr marL="0" lvl="0" indent="0" algn="ctr"/>
            <a:r>
              <a:rPr lang="es-ES" sz="2200" b="1" dirty="0">
                <a:solidFill>
                  <a:srgbClr val="0000CC"/>
                </a:solidFill>
                <a:latin typeface="Trebuchet MS" pitchFamily="34" charset="0"/>
              </a:rPr>
              <a:t>¿Puedo firmar una nueva validación sin que la anterior haya terminado el circuito financiero?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1619672" y="3212976"/>
            <a:ext cx="8286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buFont typeface="+mj-lt"/>
              <a:buAutoNum type="arabicPeriod"/>
            </a:pPr>
            <a:endParaRPr lang="es-ES" sz="2000" dirty="0">
              <a:latin typeface="Trebuchet MS" pitchFamily="34" charset="0"/>
            </a:endParaRPr>
          </a:p>
          <a:p>
            <a:pPr marL="0" lvl="0" indent="0"/>
            <a:r>
              <a:rPr lang="es-ES_tradnl" sz="2000" dirty="0">
                <a:latin typeface="Trebuchet MS" pitchFamily="34" charset="0"/>
              </a:rPr>
              <a:t>Sí.</a:t>
            </a:r>
            <a:endParaRPr lang="es-ES" sz="2000" dirty="0">
              <a:latin typeface="Trebuchet MS" pitchFamily="34" charset="0"/>
            </a:endParaRPr>
          </a:p>
        </p:txBody>
      </p:sp>
      <p:pic>
        <p:nvPicPr>
          <p:cNvPr id="25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365104"/>
            <a:ext cx="1936567" cy="145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25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 descr="Imagen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00424"/>
            <a:ext cx="4442470" cy="3457576"/>
          </a:xfrm>
          <a:prstGeom prst="rect">
            <a:avLst/>
          </a:prstGeom>
          <a:noFill/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6A64F5-E379-4C18-BE4B-341E5E9B4F57}" type="slidenum">
              <a:rPr lang="es-ES" smtClean="0"/>
              <a:pPr/>
              <a:t>27</a:t>
            </a:fld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539552" y="21994"/>
            <a:ext cx="3431541" cy="130587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s-ES_tradnl" sz="2800" b="1" dirty="0">
                <a:solidFill>
                  <a:schemeClr val="bg1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3. PREGUNTAS FRECUENTES </a:t>
            </a:r>
            <a:endParaRPr lang="es-ES" sz="2800" b="1" dirty="0">
              <a:solidFill>
                <a:schemeClr val="bg1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" name="Picture 2" descr="E:\Sevilla_12_12_19\Tarjeta_Azul_Erima_SPS_Handball_m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429000"/>
            <a:ext cx="940174" cy="1080120"/>
          </a:xfrm>
          <a:prstGeom prst="rect">
            <a:avLst/>
          </a:prstGeom>
          <a:noFill/>
        </p:spPr>
      </p:pic>
      <p:pic>
        <p:nvPicPr>
          <p:cNvPr id="18" name="Picture 4" descr="E:\Sevilla_12_12_19\tarjeta_roj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5067992"/>
            <a:ext cx="826591" cy="1025304"/>
          </a:xfrm>
          <a:prstGeom prst="rect">
            <a:avLst/>
          </a:prstGeom>
          <a:noFill/>
        </p:spPr>
      </p:pic>
      <p:pic>
        <p:nvPicPr>
          <p:cNvPr id="16" name="Picture 6" descr="Resultado de imagen de tarjeta amarill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2060848"/>
            <a:ext cx="609298" cy="792088"/>
          </a:xfrm>
          <a:prstGeom prst="rect">
            <a:avLst/>
          </a:prstGeom>
          <a:noFill/>
        </p:spPr>
      </p:pic>
      <p:sp>
        <p:nvSpPr>
          <p:cNvPr id="15" name="Llamada de nube 14"/>
          <p:cNvSpPr/>
          <p:nvPr/>
        </p:nvSpPr>
        <p:spPr>
          <a:xfrm>
            <a:off x="4067944" y="836712"/>
            <a:ext cx="5076056" cy="2448272"/>
          </a:xfrm>
          <a:prstGeom prst="cloudCallout">
            <a:avLst>
              <a:gd name="adj1" fmla="val 7439"/>
              <a:gd name="adj2" fmla="val 7825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 algn="ctr"/>
            <a:endParaRPr lang="es-ES_tradnl" b="1" dirty="0">
              <a:solidFill>
                <a:srgbClr val="0000CC"/>
              </a:solidFill>
              <a:latin typeface="Trebuchet MS" panose="020B0603020202020204" pitchFamily="34" charset="0"/>
            </a:endParaRPr>
          </a:p>
          <a:p>
            <a:pPr marL="0" lvl="0" indent="0" algn="ctr"/>
            <a:r>
              <a:rPr lang="es-ES_tradnl" sz="2000" b="1" dirty="0">
                <a:solidFill>
                  <a:srgbClr val="0000CC"/>
                </a:solidFill>
                <a:latin typeface="Trebuchet MS" pitchFamily="34" charset="0"/>
              </a:rPr>
              <a:t>El auditor/validador me ha rechazado todos/parte de los gastos incluidos en la validación, ¿podré volverlos a grabar?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403648" y="2276872"/>
            <a:ext cx="28083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/>
            <a:r>
              <a:rPr lang="es-ES_tradnl" sz="2000" dirty="0">
                <a:latin typeface="Trebuchet MS" pitchFamily="34" charset="0"/>
              </a:rPr>
              <a:t>Sí, en cualquier caso.</a:t>
            </a:r>
            <a:endParaRPr lang="es-ES" sz="2000" dirty="0">
              <a:latin typeface="Trebuchet MS" pitchFamily="34" charset="0"/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1619672" y="3789040"/>
            <a:ext cx="7294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/>
            <a:r>
              <a:rPr lang="es-ES_tradnl" sz="2000" dirty="0">
                <a:latin typeface="Trebuchet MS" pitchFamily="34" charset="0"/>
              </a:rPr>
              <a:t>No.</a:t>
            </a:r>
            <a:endParaRPr lang="es-ES" sz="2000" dirty="0">
              <a:latin typeface="Trebuchet MS" pitchFamily="34" charset="0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1403648" y="5157192"/>
            <a:ext cx="360039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/>
            <a:r>
              <a:rPr lang="es-ES_tradnl" sz="2000" dirty="0">
                <a:latin typeface="Trebuchet MS" pitchFamily="34" charset="0"/>
              </a:rPr>
              <a:t>Sí, aunque deberé tener en cuenta las observaciones del auditor/validador.</a:t>
            </a:r>
            <a:endParaRPr lang="es-ES" sz="20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025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 descr="Imagen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400424"/>
            <a:ext cx="4226446" cy="3457576"/>
          </a:xfrm>
          <a:prstGeom prst="rect">
            <a:avLst/>
          </a:prstGeom>
          <a:noFill/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6A64F5-E379-4C18-BE4B-341E5E9B4F57}" type="slidenum">
              <a:rPr lang="es-ES" smtClean="0"/>
              <a:pPr/>
              <a:t>28</a:t>
            </a:fld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539552" y="21994"/>
            <a:ext cx="3431541" cy="130587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s-ES_tradnl" sz="2800" b="1" dirty="0">
                <a:solidFill>
                  <a:schemeClr val="bg1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3. PREGUNTAS FRECUENTES </a:t>
            </a:r>
            <a:endParaRPr lang="es-ES" sz="2800" b="1" dirty="0">
              <a:solidFill>
                <a:schemeClr val="bg1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8" name="Picture 4" descr="E:\Sevilla_12_12_19\tarjeta_ro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356992"/>
            <a:ext cx="826591" cy="1025304"/>
          </a:xfrm>
          <a:prstGeom prst="rect">
            <a:avLst/>
          </a:prstGeom>
          <a:noFill/>
        </p:spPr>
      </p:pic>
      <p:sp>
        <p:nvSpPr>
          <p:cNvPr id="15" name="Llamada de nube 14"/>
          <p:cNvSpPr/>
          <p:nvPr/>
        </p:nvSpPr>
        <p:spPr>
          <a:xfrm>
            <a:off x="4067944" y="836712"/>
            <a:ext cx="5076056" cy="2448272"/>
          </a:xfrm>
          <a:prstGeom prst="cloudCallout">
            <a:avLst>
              <a:gd name="adj1" fmla="val 7439"/>
              <a:gd name="adj2" fmla="val 7825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 algn="ctr"/>
            <a:endParaRPr lang="es-ES_tradnl" b="1" dirty="0">
              <a:solidFill>
                <a:srgbClr val="0000CC"/>
              </a:solidFill>
              <a:latin typeface="Trebuchet MS" panose="020B0603020202020204" pitchFamily="34" charset="0"/>
            </a:endParaRPr>
          </a:p>
          <a:p>
            <a:pPr marL="0" lvl="0" indent="0" algn="ctr"/>
            <a:r>
              <a:rPr lang="es-ES_tradnl" sz="2000" b="1" dirty="0">
                <a:solidFill>
                  <a:srgbClr val="0000CC"/>
                </a:solidFill>
                <a:latin typeface="Trebuchet MS" pitchFamily="34" charset="0"/>
              </a:rPr>
              <a:t>El auditor/validador me ha rechazado todos/parte de los gastos incluidos en la validación, ¿podré volverlos a grabar?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1403648" y="3446192"/>
            <a:ext cx="360039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/>
            <a:r>
              <a:rPr lang="es-ES_tradnl" sz="2000" dirty="0">
                <a:latin typeface="Trebuchet MS" pitchFamily="34" charset="0"/>
              </a:rPr>
              <a:t>Sí, aunque deberé tener en cuenta las observaciones del auditor/validador.</a:t>
            </a:r>
            <a:endParaRPr lang="es-ES" sz="2000" dirty="0">
              <a:latin typeface="Trebuchet MS" pitchFamily="34" charset="0"/>
            </a:endParaRPr>
          </a:p>
        </p:txBody>
      </p:sp>
      <p:pic>
        <p:nvPicPr>
          <p:cNvPr id="13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797152"/>
            <a:ext cx="1936567" cy="145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25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6A64F5-E379-4C18-BE4B-341E5E9B4F57}" type="slidenum">
              <a:rPr lang="es-ES" smtClean="0"/>
              <a:pPr/>
              <a:t>29</a:t>
            </a:fld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539552" y="21994"/>
            <a:ext cx="3431541" cy="130587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s-ES_tradnl" sz="2800" b="1" dirty="0">
                <a:solidFill>
                  <a:schemeClr val="bg1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3. PREGUNTAS FRECUENTES </a:t>
            </a:r>
            <a:endParaRPr lang="es-ES" sz="2800" b="1" dirty="0">
              <a:solidFill>
                <a:schemeClr val="bg1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" name="Picture 2" descr="E:\Sevilla_12_12_19\Tarjeta_Azul_Erima_SPS_Handball_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89040"/>
            <a:ext cx="940174" cy="1080120"/>
          </a:xfrm>
          <a:prstGeom prst="rect">
            <a:avLst/>
          </a:prstGeom>
          <a:noFill/>
        </p:spPr>
      </p:pic>
      <p:pic>
        <p:nvPicPr>
          <p:cNvPr id="18" name="Picture 4" descr="E:\Sevilla_12_12_19\tarjeta_ro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067992"/>
            <a:ext cx="826591" cy="1025304"/>
          </a:xfrm>
          <a:prstGeom prst="rect">
            <a:avLst/>
          </a:prstGeom>
          <a:noFill/>
        </p:spPr>
      </p:pic>
      <p:pic>
        <p:nvPicPr>
          <p:cNvPr id="16" name="Picture 6" descr="Resultado de imagen de tarjeta amarill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2924944"/>
            <a:ext cx="609298" cy="792088"/>
          </a:xfrm>
          <a:prstGeom prst="rect">
            <a:avLst/>
          </a:prstGeom>
          <a:noFill/>
        </p:spPr>
      </p:pic>
      <p:pic>
        <p:nvPicPr>
          <p:cNvPr id="105474" name="Picture 2" descr="Resultado de imagen de anciano pensand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1340768"/>
            <a:ext cx="3567686" cy="2376264"/>
          </a:xfrm>
          <a:prstGeom prst="rect">
            <a:avLst/>
          </a:prstGeom>
          <a:noFill/>
        </p:spPr>
      </p:pic>
      <p:sp>
        <p:nvSpPr>
          <p:cNvPr id="20" name="19 Llamada rectangular"/>
          <p:cNvSpPr/>
          <p:nvPr/>
        </p:nvSpPr>
        <p:spPr>
          <a:xfrm>
            <a:off x="4139952" y="980728"/>
            <a:ext cx="4824536" cy="1512168"/>
          </a:xfrm>
          <a:prstGeom prst="wedgeRectCallout">
            <a:avLst>
              <a:gd name="adj1" fmla="val -87131"/>
              <a:gd name="adj2" fmla="val 1805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/>
            <a:r>
              <a:rPr lang="es-ES_tradnl" sz="2200" b="1" dirty="0">
                <a:solidFill>
                  <a:srgbClr val="0000CC"/>
                </a:solidFill>
                <a:latin typeface="Trebuchet MS" pitchFamily="34" charset="0"/>
              </a:rPr>
              <a:t>El auditor me ha enviado varias líneas de gasto a reciclaje. Una vez corregidas, ¿cómo y cuándo debo incorporarlas a una validación? </a:t>
            </a:r>
            <a:endParaRPr lang="es-ES" sz="2200" b="1" dirty="0">
              <a:solidFill>
                <a:srgbClr val="0000CC"/>
              </a:solidFill>
              <a:latin typeface="Trebuchet MS" pitchFamily="34" charset="0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5004048" y="2636912"/>
            <a:ext cx="413995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buFont typeface="+mj-lt"/>
              <a:buAutoNum type="arabicPeriod"/>
            </a:pPr>
            <a:endParaRPr lang="es-ES" sz="2000" dirty="0">
              <a:latin typeface="Trebuchet MS" pitchFamily="34" charset="0"/>
            </a:endParaRPr>
          </a:p>
          <a:p>
            <a:pPr marL="0" lvl="0" indent="0"/>
            <a:r>
              <a:rPr lang="es-ES_tradnl" sz="2000" dirty="0">
                <a:latin typeface="Trebuchet MS" pitchFamily="34" charset="0"/>
              </a:rPr>
              <a:t>Se incorporan automáticamente en la misma validación de gastos una vez las haya corregido.</a:t>
            </a:r>
            <a:endParaRPr lang="es-ES" sz="2000" dirty="0">
              <a:latin typeface="Trebuchet MS" pitchFamily="34" charset="0"/>
            </a:endParaRP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1623623" y="5444511"/>
            <a:ext cx="73421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/>
            <a:r>
              <a:rPr lang="es-ES_tradnl" sz="2000" dirty="0">
                <a:latin typeface="Trebuchet MS" pitchFamily="34" charset="0"/>
              </a:rPr>
              <a:t>Las corrijo y no es necesario incluirlas en validación.</a:t>
            </a:r>
            <a:endParaRPr lang="es-ES" sz="2000" dirty="0">
              <a:latin typeface="Trebuchet MS" pitchFamily="34" charset="0"/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1632986" y="4221088"/>
            <a:ext cx="75110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/>
            <a:r>
              <a:rPr lang="es-ES_tradnl" sz="2000" dirty="0">
                <a:latin typeface="Trebuchet MS" pitchFamily="34" charset="0"/>
              </a:rPr>
              <a:t>Deberé incorporarlas en la siguiente validación de gastos una vez corregida la incidencia.</a:t>
            </a:r>
            <a:endParaRPr lang="es-ES" sz="20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025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6A64F5-E379-4C18-BE4B-341E5E9B4F57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7" name="7 Rectángulo"/>
          <p:cNvSpPr>
            <a:spLocks noChangeArrowheads="1"/>
          </p:cNvSpPr>
          <p:nvPr/>
        </p:nvSpPr>
        <p:spPr bwMode="auto">
          <a:xfrm>
            <a:off x="707730" y="206664"/>
            <a:ext cx="5152678" cy="8309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buClr>
                <a:srgbClr val="008000"/>
              </a:buClr>
            </a:pPr>
            <a:r>
              <a:rPr lang="es-ES_tradn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CARÁCTERÍSTICAS DEL CIRCUITO FINANCIERO EN COOPERA 2020</a:t>
            </a:r>
            <a:endParaRPr lang="es-E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1187624" y="1556792"/>
            <a:ext cx="2232248" cy="10995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>
                <a:latin typeface="Trebuchet MS" pitchFamily="34" charset="0"/>
              </a:rPr>
              <a:t>Fases telemáticas</a:t>
            </a:r>
            <a:endParaRPr lang="es-ES" sz="2000" b="1" dirty="0">
              <a:latin typeface="Trebuchet MS" pitchFamily="34" charset="0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3707904" y="1628800"/>
            <a:ext cx="2232248" cy="102494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>
                <a:latin typeface="Trebuchet MS" pitchFamily="34" charset="0"/>
              </a:rPr>
              <a:t>Firma electrónica</a:t>
            </a:r>
            <a:endParaRPr lang="es-ES" sz="2000" b="1" dirty="0">
              <a:latin typeface="Trebuchet MS" pitchFamily="34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6089670" y="2275127"/>
            <a:ext cx="2160240" cy="11276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>
                <a:latin typeface="Trebuchet MS" pitchFamily="34" charset="0"/>
              </a:rPr>
              <a:t>Grabación única del gasto</a:t>
            </a:r>
            <a:endParaRPr lang="es-ES" sz="2000" b="1" dirty="0">
              <a:latin typeface="Trebuchet MS" pitchFamily="34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1339854" y="4795957"/>
            <a:ext cx="1944216" cy="93610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>
                <a:latin typeface="Trebuchet MS" pitchFamily="34" charset="0"/>
              </a:rPr>
              <a:t>Reciclado</a:t>
            </a:r>
            <a:endParaRPr lang="es-ES" sz="2000" b="1" dirty="0">
              <a:latin typeface="Trebuchet MS" pitchFamily="34" charset="0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6228184" y="4797152"/>
            <a:ext cx="2232248" cy="105174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>
                <a:latin typeface="Trebuchet MS" pitchFamily="34" charset="0"/>
              </a:rPr>
              <a:t>Cambio automático de fase </a:t>
            </a:r>
            <a:endParaRPr lang="es-ES" sz="2000" b="1" dirty="0">
              <a:latin typeface="Trebuchet MS" pitchFamily="34" charset="0"/>
            </a:endParaRPr>
          </a:p>
        </p:txBody>
      </p:sp>
      <p:cxnSp>
        <p:nvCxnSpPr>
          <p:cNvPr id="4" name="Conector curvado 3"/>
          <p:cNvCxnSpPr/>
          <p:nvPr/>
        </p:nvCxnSpPr>
        <p:spPr>
          <a:xfrm rot="10800000">
            <a:off x="2843808" y="2653743"/>
            <a:ext cx="1440160" cy="63124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curvado 14"/>
          <p:cNvCxnSpPr/>
          <p:nvPr/>
        </p:nvCxnSpPr>
        <p:spPr>
          <a:xfrm rot="5400000" flipH="1" flipV="1">
            <a:off x="4273944" y="2657641"/>
            <a:ext cx="632116" cy="61206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curvado 18"/>
          <p:cNvCxnSpPr>
            <a:endCxn id="11" idx="2"/>
          </p:cNvCxnSpPr>
          <p:nvPr/>
        </p:nvCxnSpPr>
        <p:spPr>
          <a:xfrm flipV="1">
            <a:off x="4325474" y="2838976"/>
            <a:ext cx="1764196" cy="43901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curvado 21"/>
          <p:cNvCxnSpPr/>
          <p:nvPr/>
        </p:nvCxnSpPr>
        <p:spPr>
          <a:xfrm>
            <a:off x="4319972" y="4527380"/>
            <a:ext cx="1908212" cy="73662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curvado 23"/>
          <p:cNvCxnSpPr/>
          <p:nvPr/>
        </p:nvCxnSpPr>
        <p:spPr>
          <a:xfrm rot="10800000" flipV="1">
            <a:off x="3284070" y="4527380"/>
            <a:ext cx="999898" cy="55780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https://webpub2.igae.hacienda.gob.es/coopera2020/resources/imagen/LogoCoopera2020Banderas90x6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56992"/>
            <a:ext cx="1530193" cy="111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69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6A64F5-E379-4C18-BE4B-341E5E9B4F57}" type="slidenum">
              <a:rPr lang="es-ES" smtClean="0"/>
              <a:pPr/>
              <a:t>30</a:t>
            </a:fld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539552" y="21994"/>
            <a:ext cx="3431541" cy="130587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s-ES_tradnl" sz="2800" b="1" dirty="0">
                <a:solidFill>
                  <a:schemeClr val="bg1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3. PREGUNTAS FRECUENTES </a:t>
            </a:r>
            <a:endParaRPr lang="es-ES" sz="2800" b="1" dirty="0">
              <a:solidFill>
                <a:schemeClr val="bg1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" name="Picture 2" descr="E:\Sevilla_12_12_19\Tarjeta_Azul_Erima_SPS_Handball_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89266"/>
            <a:ext cx="940174" cy="1080120"/>
          </a:xfrm>
          <a:prstGeom prst="rect">
            <a:avLst/>
          </a:prstGeom>
          <a:noFill/>
        </p:spPr>
      </p:pic>
      <p:pic>
        <p:nvPicPr>
          <p:cNvPr id="105474" name="Picture 2" descr="Resultado de imagen de anciano pensan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340768"/>
            <a:ext cx="3567686" cy="2376264"/>
          </a:xfrm>
          <a:prstGeom prst="rect">
            <a:avLst/>
          </a:prstGeom>
          <a:noFill/>
        </p:spPr>
      </p:pic>
      <p:sp>
        <p:nvSpPr>
          <p:cNvPr id="20" name="19 Llamada rectangular"/>
          <p:cNvSpPr/>
          <p:nvPr/>
        </p:nvSpPr>
        <p:spPr>
          <a:xfrm>
            <a:off x="4139952" y="980728"/>
            <a:ext cx="4824536" cy="1512168"/>
          </a:xfrm>
          <a:prstGeom prst="wedgeRectCallout">
            <a:avLst>
              <a:gd name="adj1" fmla="val -87131"/>
              <a:gd name="adj2" fmla="val 1805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/>
            <a:r>
              <a:rPr lang="es-ES_tradnl" sz="2200" b="1" dirty="0">
                <a:solidFill>
                  <a:srgbClr val="0000CC"/>
                </a:solidFill>
                <a:latin typeface="Trebuchet MS" pitchFamily="34" charset="0"/>
              </a:rPr>
              <a:t>El auditor me ha enviado varias líneas de gasto a reciclaje. Una vez corregidas, ¿cómo y cuándo debo incorporarlas a una validación? </a:t>
            </a:r>
            <a:endParaRPr lang="es-ES" sz="2200" b="1" dirty="0">
              <a:solidFill>
                <a:srgbClr val="0000CC"/>
              </a:solidFill>
              <a:latin typeface="Trebuchet MS" pitchFamily="34" charset="0"/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1632986" y="4521314"/>
            <a:ext cx="75110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/>
            <a:r>
              <a:rPr lang="es-ES_tradnl" sz="2000" dirty="0">
                <a:latin typeface="Trebuchet MS" pitchFamily="34" charset="0"/>
              </a:rPr>
              <a:t>Deberé incorporarlas en la siguiente validación de gastos una vez corregida la incidencia.</a:t>
            </a:r>
            <a:endParaRPr lang="es-ES" sz="2000" dirty="0">
              <a:latin typeface="Trebuchet MS" pitchFamily="34" charset="0"/>
            </a:endParaRPr>
          </a:p>
        </p:txBody>
      </p:sp>
      <p:pic>
        <p:nvPicPr>
          <p:cNvPr id="13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157192"/>
            <a:ext cx="1936567" cy="145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257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Imagen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62360"/>
            <a:ext cx="3391368" cy="4334992"/>
          </a:xfrm>
          <a:prstGeom prst="rect">
            <a:avLst/>
          </a:prstGeom>
          <a:noFill/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6A64F5-E379-4C18-BE4B-341E5E9B4F57}" type="slidenum">
              <a:rPr lang="es-ES" smtClean="0"/>
              <a:pPr/>
              <a:t>31</a:t>
            </a:fld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539552" y="21994"/>
            <a:ext cx="3431541" cy="130587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s-ES_tradnl" sz="2800" b="1" dirty="0">
                <a:solidFill>
                  <a:schemeClr val="bg1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3. PREGUNTAS FRECUENTES </a:t>
            </a:r>
            <a:endParaRPr lang="es-ES" sz="2800" b="1" dirty="0">
              <a:solidFill>
                <a:schemeClr val="bg1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Llamada de nube 12"/>
          <p:cNvSpPr/>
          <p:nvPr/>
        </p:nvSpPr>
        <p:spPr>
          <a:xfrm>
            <a:off x="683568" y="1268760"/>
            <a:ext cx="6696744" cy="2035415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 algn="just"/>
            <a:r>
              <a:rPr lang="es-ES_tradnl" sz="2000" b="1" dirty="0">
                <a:solidFill>
                  <a:srgbClr val="0000CC"/>
                </a:solidFill>
                <a:latin typeface="Trebuchet MS" pitchFamily="34" charset="0"/>
              </a:rPr>
              <a:t>El auditor me ha verificado todos los gastos y el validador me los ha rechazado. Una vez subsanados, ¿debo grabarlos nuevamente y realizar el circuito completo?</a:t>
            </a:r>
          </a:p>
        </p:txBody>
      </p:sp>
      <p:pic>
        <p:nvPicPr>
          <p:cNvPr id="12" name="Picture 6" descr="Resultado de imagen de tarjeta amaril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573016"/>
            <a:ext cx="609298" cy="792088"/>
          </a:xfrm>
          <a:prstGeom prst="rect">
            <a:avLst/>
          </a:prstGeom>
          <a:noFill/>
        </p:spPr>
      </p:pic>
      <p:pic>
        <p:nvPicPr>
          <p:cNvPr id="20" name="Picture 2" descr="E:\Sevilla_12_12_19\Tarjeta_Azul_Erima_SPS_Handball_m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4437112"/>
            <a:ext cx="940174" cy="1080120"/>
          </a:xfrm>
          <a:prstGeom prst="rect">
            <a:avLst/>
          </a:prstGeom>
          <a:noFill/>
        </p:spPr>
      </p:pic>
      <p:pic>
        <p:nvPicPr>
          <p:cNvPr id="21" name="Picture 4" descr="E:\Sevilla_12_12_19\tarjeta_roj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5517232"/>
            <a:ext cx="826591" cy="1025304"/>
          </a:xfrm>
          <a:prstGeom prst="rect">
            <a:avLst/>
          </a:prstGeom>
          <a:noFill/>
        </p:spPr>
      </p:pic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923928" y="3645024"/>
            <a:ext cx="48245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/>
            <a:r>
              <a:rPr lang="es-ES_tradnl" sz="2000" dirty="0">
                <a:latin typeface="Trebuchet MS" pitchFamily="34" charset="0"/>
              </a:rPr>
              <a:t>Debo grabarlos, pero los gastos pasarán directamente a fase validador.</a:t>
            </a:r>
            <a:endParaRPr lang="es-ES" sz="2000" dirty="0">
              <a:latin typeface="Trebuchet MS" pitchFamily="34" charset="0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3887416" y="4653136"/>
            <a:ext cx="53651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/>
            <a:r>
              <a:rPr lang="es-ES_tradnl" sz="2000" dirty="0">
                <a:latin typeface="Trebuchet MS" pitchFamily="34" charset="0"/>
              </a:rPr>
              <a:t>El validador no tiene autoridad para rechazar los gastos verificados por el auditor. </a:t>
            </a:r>
            <a:endParaRPr lang="es-ES" sz="2000" dirty="0">
              <a:latin typeface="Trebuchet MS" pitchFamily="34" charset="0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995936" y="5534561"/>
            <a:ext cx="482453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/>
            <a:r>
              <a:rPr lang="es-ES_tradnl" sz="2000" dirty="0">
                <a:latin typeface="Trebuchet MS" pitchFamily="34" charset="0"/>
              </a:rPr>
              <a:t>Debo grabarlos e incorporarlos en una nueva validación de gastos para que realicen el circuito financiero completo.</a:t>
            </a:r>
            <a:endParaRPr lang="es-ES" sz="20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4873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Imagen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62360"/>
            <a:ext cx="3391368" cy="4334992"/>
          </a:xfrm>
          <a:prstGeom prst="rect">
            <a:avLst/>
          </a:prstGeom>
          <a:noFill/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6A64F5-E379-4C18-BE4B-341E5E9B4F57}" type="slidenum">
              <a:rPr lang="es-ES" smtClean="0"/>
              <a:pPr/>
              <a:t>32</a:t>
            </a:fld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539552" y="21994"/>
            <a:ext cx="3431541" cy="130587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s-ES_tradnl" sz="2800" b="1" dirty="0">
                <a:solidFill>
                  <a:schemeClr val="bg1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3. PREGUNTAS FRECUENTES </a:t>
            </a:r>
            <a:endParaRPr lang="es-ES" sz="2800" b="1" dirty="0">
              <a:solidFill>
                <a:schemeClr val="bg1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Llamada de nube 12"/>
          <p:cNvSpPr/>
          <p:nvPr/>
        </p:nvSpPr>
        <p:spPr>
          <a:xfrm>
            <a:off x="683568" y="1268760"/>
            <a:ext cx="6696744" cy="2035415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 algn="just"/>
            <a:r>
              <a:rPr lang="es-ES_tradnl" sz="2000" b="1" dirty="0">
                <a:solidFill>
                  <a:srgbClr val="0000CC"/>
                </a:solidFill>
                <a:latin typeface="Trebuchet MS" pitchFamily="34" charset="0"/>
              </a:rPr>
              <a:t>El auditor me ha verificado todos los gastos y el validador me los ha rechazado. Una vez subsanados, ¿debo grabarlos nuevamente y realizar el circuito completo?</a:t>
            </a:r>
          </a:p>
        </p:txBody>
      </p:sp>
      <p:pic>
        <p:nvPicPr>
          <p:cNvPr id="21" name="Picture 4" descr="E:\Sevilla_12_12_19\tarjeta_ro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717032"/>
            <a:ext cx="826591" cy="1025304"/>
          </a:xfrm>
          <a:prstGeom prst="rect">
            <a:avLst/>
          </a:prstGeom>
          <a:noFill/>
        </p:spPr>
      </p:pic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995936" y="3806369"/>
            <a:ext cx="482453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/>
            <a:r>
              <a:rPr lang="es-ES_tradnl" sz="2000" dirty="0">
                <a:latin typeface="Trebuchet MS" pitchFamily="34" charset="0"/>
              </a:rPr>
              <a:t>Debo grabarlos e incorporarlos en una nueva validación de gastos para que realicen el circuito financiero completo.</a:t>
            </a:r>
            <a:endParaRPr lang="es-ES" sz="2000" dirty="0">
              <a:latin typeface="Trebuchet MS" pitchFamily="34" charset="0"/>
            </a:endParaRPr>
          </a:p>
        </p:txBody>
      </p:sp>
      <p:pic>
        <p:nvPicPr>
          <p:cNvPr id="18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157192"/>
            <a:ext cx="1936567" cy="145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873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Imagen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284984"/>
            <a:ext cx="3456384" cy="3099268"/>
          </a:xfrm>
          <a:prstGeom prst="rect">
            <a:avLst/>
          </a:prstGeom>
          <a:noFill/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6A64F5-E379-4C18-BE4B-341E5E9B4F57}" type="slidenum">
              <a:rPr lang="es-ES" smtClean="0"/>
              <a:pPr/>
              <a:t>33</a:t>
            </a:fld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539552" y="21994"/>
            <a:ext cx="3431541" cy="130587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s-ES_tradnl" sz="2800" b="1" dirty="0">
                <a:solidFill>
                  <a:schemeClr val="bg1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3. PREGUNTAS FRECUENTES </a:t>
            </a:r>
            <a:endParaRPr lang="es-ES" sz="2800" b="1" dirty="0">
              <a:solidFill>
                <a:schemeClr val="bg1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" name="Picture 2" descr="E:\Sevilla_12_12_19\Tarjeta_Azul_Erima_SPS_Handball_m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221088"/>
            <a:ext cx="940174" cy="1080120"/>
          </a:xfrm>
          <a:prstGeom prst="rect">
            <a:avLst/>
          </a:prstGeom>
          <a:noFill/>
        </p:spPr>
      </p:pic>
      <p:pic>
        <p:nvPicPr>
          <p:cNvPr id="18" name="Picture 4" descr="E:\Sevilla_12_12_19\tarjeta_roj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5661248"/>
            <a:ext cx="826591" cy="1025304"/>
          </a:xfrm>
          <a:prstGeom prst="rect">
            <a:avLst/>
          </a:prstGeom>
          <a:noFill/>
        </p:spPr>
      </p:pic>
      <p:pic>
        <p:nvPicPr>
          <p:cNvPr id="16" name="Picture 6" descr="Resultado de imagen de tarjeta amarill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3068960"/>
            <a:ext cx="609298" cy="792088"/>
          </a:xfrm>
          <a:prstGeom prst="rect">
            <a:avLst/>
          </a:prstGeom>
          <a:noFill/>
        </p:spPr>
      </p:pic>
      <p:sp>
        <p:nvSpPr>
          <p:cNvPr id="15" name="Llamada de nube 14"/>
          <p:cNvSpPr/>
          <p:nvPr/>
        </p:nvSpPr>
        <p:spPr>
          <a:xfrm>
            <a:off x="3203848" y="908720"/>
            <a:ext cx="5940152" cy="2448272"/>
          </a:xfrm>
          <a:prstGeom prst="cloudCallout">
            <a:avLst>
              <a:gd name="adj1" fmla="val 19087"/>
              <a:gd name="adj2" fmla="val 6385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 algn="ctr"/>
            <a:r>
              <a:rPr lang="es-ES_tradnl" sz="2000" b="1" dirty="0">
                <a:solidFill>
                  <a:srgbClr val="0000CC"/>
                </a:solidFill>
                <a:latin typeface="Trebuchet MS" pitchFamily="34" charset="0"/>
              </a:rPr>
              <a:t>El auditor/validador me ha pedido nuevos documentos     ¿Podré incorporarlos a Coopera 2020 una vez cerrada y firmada la validación?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538302" y="5806425"/>
            <a:ext cx="38668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/>
            <a:r>
              <a:rPr lang="es-ES_tradnl" sz="2000" dirty="0">
                <a:latin typeface="Trebuchet MS" pitchFamily="34" charset="0"/>
              </a:rPr>
              <a:t>Únicamente podrá incorporarlos la Secretaría Conjunta.</a:t>
            </a:r>
            <a:endParaRPr lang="es-ES" sz="2000" dirty="0">
              <a:latin typeface="Trebuchet MS" pitchFamily="34" charset="0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1547664" y="3153162"/>
            <a:ext cx="37444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/>
            <a:r>
              <a:rPr lang="es-ES_tradnl" sz="2000" dirty="0">
                <a:latin typeface="Trebuchet MS" pitchFamily="34" charset="0"/>
              </a:rPr>
              <a:t>No, deberé enviarlos por email.</a:t>
            </a:r>
            <a:endParaRPr lang="es-ES" sz="2000" dirty="0">
              <a:latin typeface="Trebuchet MS" pitchFamily="34" charset="0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1547664" y="4221088"/>
            <a:ext cx="387348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/>
            <a:r>
              <a:rPr lang="es-ES_tradnl" sz="2000" dirty="0">
                <a:latin typeface="Trebuchet MS" pitchFamily="34" charset="0"/>
              </a:rPr>
              <a:t>Sí, el apartado documentos se encuentra siempre abierto para incorporar documentos. </a:t>
            </a:r>
            <a:endParaRPr lang="es-ES" sz="20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0257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Imagen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284984"/>
            <a:ext cx="3456384" cy="3099268"/>
          </a:xfrm>
          <a:prstGeom prst="rect">
            <a:avLst/>
          </a:prstGeom>
          <a:noFill/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6A64F5-E379-4C18-BE4B-341E5E9B4F57}" type="slidenum">
              <a:rPr lang="es-ES" smtClean="0"/>
              <a:pPr/>
              <a:t>34</a:t>
            </a:fld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539552" y="21994"/>
            <a:ext cx="3431541" cy="130587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s-ES_tradnl" sz="2800" b="1" dirty="0">
                <a:solidFill>
                  <a:schemeClr val="bg1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3. PREGUNTAS FRECUENTES </a:t>
            </a:r>
            <a:endParaRPr lang="es-ES" sz="2800" b="1" dirty="0">
              <a:solidFill>
                <a:schemeClr val="bg1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" name="Picture 2" descr="E:\Sevilla_12_12_19\Tarjeta_Azul_Erima_SPS_Handball_m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221088"/>
            <a:ext cx="940174" cy="1080120"/>
          </a:xfrm>
          <a:prstGeom prst="rect">
            <a:avLst/>
          </a:prstGeom>
          <a:noFill/>
        </p:spPr>
      </p:pic>
      <p:sp>
        <p:nvSpPr>
          <p:cNvPr id="15" name="Llamada de nube 14"/>
          <p:cNvSpPr/>
          <p:nvPr/>
        </p:nvSpPr>
        <p:spPr>
          <a:xfrm>
            <a:off x="3203848" y="908720"/>
            <a:ext cx="5940152" cy="2448272"/>
          </a:xfrm>
          <a:prstGeom prst="cloudCallout">
            <a:avLst>
              <a:gd name="adj1" fmla="val 19087"/>
              <a:gd name="adj2" fmla="val 6385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 algn="ctr"/>
            <a:r>
              <a:rPr lang="es-ES_tradnl" sz="2000" b="1" dirty="0">
                <a:solidFill>
                  <a:srgbClr val="0000CC"/>
                </a:solidFill>
                <a:latin typeface="Trebuchet MS" pitchFamily="34" charset="0"/>
              </a:rPr>
              <a:t>El auditor/validador me ha pedido nuevos documentos     ¿Podré incorporarlos a Coopera 2020 una vez cerrada y firmada la validación?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1547664" y="4221088"/>
            <a:ext cx="387348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/>
            <a:r>
              <a:rPr lang="es-ES_tradnl" sz="2000" dirty="0">
                <a:latin typeface="Trebuchet MS" pitchFamily="34" charset="0"/>
              </a:rPr>
              <a:t>Sí, el apartado documentos se encuentra siempre abierto para incorporar documentos. </a:t>
            </a:r>
            <a:endParaRPr lang="es-ES" sz="2000" dirty="0">
              <a:latin typeface="Trebuchet MS" pitchFamily="34" charset="0"/>
            </a:endParaRPr>
          </a:p>
        </p:txBody>
      </p:sp>
      <p:pic>
        <p:nvPicPr>
          <p:cNvPr id="14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348880"/>
            <a:ext cx="1936567" cy="145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257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Resultado de imagen de persona reflexionan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84984"/>
            <a:ext cx="3888432" cy="2858437"/>
          </a:xfrm>
          <a:prstGeom prst="rect">
            <a:avLst/>
          </a:prstGeom>
          <a:noFill/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6A64F5-E379-4C18-BE4B-341E5E9B4F57}" type="slidenum">
              <a:rPr lang="es-ES" smtClean="0"/>
              <a:pPr/>
              <a:t>35</a:t>
            </a:fld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539552" y="21994"/>
            <a:ext cx="3431541" cy="130587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s-ES_tradnl" sz="2800" b="1" dirty="0">
                <a:solidFill>
                  <a:schemeClr val="bg1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3. PREGUNTAS FRECUENTES </a:t>
            </a:r>
            <a:endParaRPr lang="es-ES" sz="2800" b="1" dirty="0">
              <a:solidFill>
                <a:schemeClr val="bg1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Llamada de nube 12"/>
          <p:cNvSpPr/>
          <p:nvPr/>
        </p:nvSpPr>
        <p:spPr>
          <a:xfrm>
            <a:off x="827584" y="1340768"/>
            <a:ext cx="5616624" cy="2035415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 algn="ctr"/>
            <a:r>
              <a:rPr lang="es-ES" sz="2000" b="1" dirty="0">
                <a:solidFill>
                  <a:srgbClr val="0000CC"/>
                </a:solidFill>
                <a:latin typeface="Trebuchet MS" pitchFamily="34" charset="0"/>
              </a:rPr>
              <a:t>Como Beneficiario Principal, ¿tengo que incluir en una Certificación de Operación validaciones de todos los beneficiarios?</a:t>
            </a:r>
          </a:p>
        </p:txBody>
      </p:sp>
      <p:pic>
        <p:nvPicPr>
          <p:cNvPr id="12" name="Picture 6" descr="Resultado de imagen de tarjeta amaril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4750" y="3284984"/>
            <a:ext cx="609298" cy="792088"/>
          </a:xfrm>
          <a:prstGeom prst="rect">
            <a:avLst/>
          </a:prstGeom>
          <a:noFill/>
        </p:spPr>
      </p:pic>
      <p:pic>
        <p:nvPicPr>
          <p:cNvPr id="15" name="Picture 2" descr="E:\Sevilla_12_12_19\Tarjeta_Azul_Erima_SPS_Handball_m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79898" y="4221088"/>
            <a:ext cx="940174" cy="1080120"/>
          </a:xfrm>
          <a:prstGeom prst="rect">
            <a:avLst/>
          </a:prstGeom>
          <a:noFill/>
        </p:spPr>
      </p:pic>
      <p:pic>
        <p:nvPicPr>
          <p:cNvPr id="17" name="Picture 4" descr="E:\Sevilla_12_12_19\tarjeta_roj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5517232"/>
            <a:ext cx="826591" cy="1025304"/>
          </a:xfrm>
          <a:prstGeom prst="rect">
            <a:avLst/>
          </a:prstGeom>
          <a:noFill/>
        </p:spPr>
      </p:pic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5040559" y="5509681"/>
            <a:ext cx="413995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/>
            <a:r>
              <a:rPr lang="es-ES_tradnl" sz="2000" dirty="0">
                <a:latin typeface="Trebuchet MS" pitchFamily="34" charset="0"/>
              </a:rPr>
              <a:t>Sí, es obligatorio al menos una validación de un beneficiario de cada país. </a:t>
            </a:r>
            <a:endParaRPr lang="es-ES" sz="2000" dirty="0">
              <a:latin typeface="Trebuchet MS" pitchFamily="34" charset="0"/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5076056" y="3429000"/>
            <a:ext cx="20882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/>
            <a:r>
              <a:rPr lang="es-ES_tradnl" sz="2000" dirty="0">
                <a:latin typeface="Trebuchet MS" pitchFamily="34" charset="0"/>
              </a:rPr>
              <a:t>No es necesario.</a:t>
            </a:r>
            <a:endParaRPr lang="es-ES" sz="2000" dirty="0">
              <a:latin typeface="Trebuchet MS" pitchFamily="34" charset="0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5147048" y="4365104"/>
            <a:ext cx="39969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/>
            <a:r>
              <a:rPr lang="es-ES_tradnl" sz="2000" dirty="0">
                <a:latin typeface="Trebuchet MS" pitchFamily="34" charset="0"/>
              </a:rPr>
              <a:t>Sí, es obligatorio al menos una validación de cada beneficiario.</a:t>
            </a:r>
            <a:endParaRPr lang="es-ES" sz="20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4873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Resultado de imagen de persona reflexionan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84984"/>
            <a:ext cx="3888432" cy="2858437"/>
          </a:xfrm>
          <a:prstGeom prst="rect">
            <a:avLst/>
          </a:prstGeom>
          <a:noFill/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6A64F5-E379-4C18-BE4B-341E5E9B4F57}" type="slidenum">
              <a:rPr lang="es-ES" smtClean="0"/>
              <a:pPr/>
              <a:t>36</a:t>
            </a:fld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539552" y="21994"/>
            <a:ext cx="3431541" cy="130587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s-ES_tradnl" sz="2800" b="1" dirty="0">
                <a:solidFill>
                  <a:schemeClr val="bg1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3. PREGUNTAS FRECUENTES </a:t>
            </a:r>
            <a:endParaRPr lang="es-ES" sz="2800" b="1" dirty="0">
              <a:solidFill>
                <a:schemeClr val="bg1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Llamada de nube 12"/>
          <p:cNvSpPr/>
          <p:nvPr/>
        </p:nvSpPr>
        <p:spPr>
          <a:xfrm>
            <a:off x="827584" y="1340768"/>
            <a:ext cx="5616624" cy="2035415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 algn="ctr"/>
            <a:r>
              <a:rPr lang="es-ES" sz="2000" b="1" dirty="0">
                <a:solidFill>
                  <a:srgbClr val="0000CC"/>
                </a:solidFill>
                <a:latin typeface="Trebuchet MS" pitchFamily="34" charset="0"/>
              </a:rPr>
              <a:t>Como Beneficiario Principal, ¿tengo que incluir en una Certificación de Operación validaciones de todos los beneficiarios?</a:t>
            </a:r>
          </a:p>
        </p:txBody>
      </p:sp>
      <p:pic>
        <p:nvPicPr>
          <p:cNvPr id="12" name="Picture 6" descr="Resultado de imagen de tarjeta amaril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077072"/>
            <a:ext cx="609298" cy="792088"/>
          </a:xfrm>
          <a:prstGeom prst="rect">
            <a:avLst/>
          </a:prstGeom>
          <a:noFill/>
        </p:spPr>
      </p:pic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5220072" y="4221088"/>
            <a:ext cx="20882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/>
            <a:r>
              <a:rPr lang="es-ES_tradnl" sz="2000" dirty="0">
                <a:latin typeface="Trebuchet MS" pitchFamily="34" charset="0"/>
              </a:rPr>
              <a:t>No es necesario.</a:t>
            </a:r>
            <a:endParaRPr lang="es-ES" sz="2000" dirty="0">
              <a:latin typeface="Trebuchet MS" pitchFamily="34" charset="0"/>
            </a:endParaRPr>
          </a:p>
        </p:txBody>
      </p:sp>
      <p:pic>
        <p:nvPicPr>
          <p:cNvPr id="14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085184"/>
            <a:ext cx="1936567" cy="145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873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Resultado de imagen de personas pensan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4080234" cy="3312368"/>
          </a:xfrm>
          <a:prstGeom prst="rect">
            <a:avLst/>
          </a:prstGeom>
          <a:noFill/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6A64F5-E379-4C18-BE4B-341E5E9B4F57}" type="slidenum">
              <a:rPr lang="es-ES" smtClean="0"/>
              <a:pPr/>
              <a:t>37</a:t>
            </a:fld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539552" y="21994"/>
            <a:ext cx="3431541" cy="130587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s-ES_tradnl" sz="2800" b="1" dirty="0">
                <a:solidFill>
                  <a:schemeClr val="bg1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3. PREGUNTAS FRECUENTES </a:t>
            </a:r>
            <a:endParaRPr lang="es-ES" sz="2800" b="1" dirty="0">
              <a:solidFill>
                <a:schemeClr val="bg1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Llamada de nube 12"/>
          <p:cNvSpPr/>
          <p:nvPr/>
        </p:nvSpPr>
        <p:spPr>
          <a:xfrm>
            <a:off x="827584" y="1340768"/>
            <a:ext cx="6120680" cy="2035415"/>
          </a:xfrm>
          <a:prstGeom prst="cloudCallout">
            <a:avLst>
              <a:gd name="adj1" fmla="val -35544"/>
              <a:gd name="adj2" fmla="val 4842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 algn="ctr"/>
            <a:r>
              <a:rPr lang="es-ES_tradnl" sz="2000" b="1" dirty="0">
                <a:solidFill>
                  <a:srgbClr val="0000CC"/>
                </a:solidFill>
              </a:rPr>
              <a:t>Soy BP y al crear una nueva CO veo que existen validaciones de gastos en fase  “Certificado de Operación” con 0€ de gasto validado.   ¿Debo incorporarlas?</a:t>
            </a:r>
            <a:endParaRPr lang="es-ES" sz="2000" b="1" dirty="0">
              <a:solidFill>
                <a:srgbClr val="0000CC"/>
              </a:solidFill>
              <a:latin typeface="Trebuchet MS" pitchFamily="34" charset="0"/>
            </a:endParaRPr>
          </a:p>
        </p:txBody>
      </p:sp>
      <p:pic>
        <p:nvPicPr>
          <p:cNvPr id="12" name="Picture 6" descr="Resultado de imagen de tarjeta amaril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356992"/>
            <a:ext cx="609298" cy="792088"/>
          </a:xfrm>
          <a:prstGeom prst="rect">
            <a:avLst/>
          </a:prstGeom>
          <a:noFill/>
        </p:spPr>
      </p:pic>
      <p:pic>
        <p:nvPicPr>
          <p:cNvPr id="15" name="Picture 2" descr="E:\Sevilla_12_12_19\Tarjeta_Azul_Erima_SPS_Handball_m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221088"/>
            <a:ext cx="940174" cy="1080120"/>
          </a:xfrm>
          <a:prstGeom prst="rect">
            <a:avLst/>
          </a:prstGeom>
          <a:noFill/>
        </p:spPr>
      </p:pic>
      <p:pic>
        <p:nvPicPr>
          <p:cNvPr id="17" name="Picture 4" descr="E:\Sevilla_12_12_19\tarjeta_roj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5517232"/>
            <a:ext cx="826591" cy="1025304"/>
          </a:xfrm>
          <a:prstGeom prst="rect">
            <a:avLst/>
          </a:prstGeom>
          <a:noFill/>
        </p:spPr>
      </p:pic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932040" y="3573016"/>
            <a:ext cx="43924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/>
            <a:r>
              <a:rPr lang="es-ES_tradnl" sz="2000" dirty="0">
                <a:latin typeface="Trebuchet MS" pitchFamily="34" charset="0"/>
              </a:rPr>
              <a:t>Sólo si el beneficiario nos lo solicita. </a:t>
            </a:r>
            <a:endParaRPr lang="es-ES" sz="2000" dirty="0">
              <a:latin typeface="Trebuchet MS" pitchFamily="34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5004048" y="4437112"/>
            <a:ext cx="40325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/>
            <a:r>
              <a:rPr lang="es-ES_tradnl" sz="2000" dirty="0">
                <a:latin typeface="Trebuchet MS" pitchFamily="34" charset="0"/>
              </a:rPr>
              <a:t>Si no tienen gasto validado, no es necesario incluirlas en CO.</a:t>
            </a:r>
            <a:endParaRPr lang="es-ES" sz="2000" dirty="0">
              <a:latin typeface="Trebuchet MS" pitchFamily="34" charset="0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907704" y="5661248"/>
            <a:ext cx="67687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/>
            <a:r>
              <a:rPr lang="es-ES_tradnl" sz="2000" dirty="0">
                <a:latin typeface="Trebuchet MS" pitchFamily="34" charset="0"/>
              </a:rPr>
              <a:t>Todas las validaciones de gasto deben ser incorporadas en una CO, independientemente del importe validado.</a:t>
            </a:r>
            <a:endParaRPr lang="es-ES" sz="20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4873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Resultado de imagen de personas pensan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4080234" cy="3312368"/>
          </a:xfrm>
          <a:prstGeom prst="rect">
            <a:avLst/>
          </a:prstGeom>
          <a:noFill/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6A64F5-E379-4C18-BE4B-341E5E9B4F57}" type="slidenum">
              <a:rPr lang="es-ES" smtClean="0"/>
              <a:pPr/>
              <a:t>38</a:t>
            </a:fld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539552" y="21994"/>
            <a:ext cx="3431541" cy="130587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s-ES_tradnl" sz="2800" b="1" dirty="0">
                <a:solidFill>
                  <a:schemeClr val="bg1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3. PREGUNTAS FRECUENTES </a:t>
            </a:r>
            <a:endParaRPr lang="es-ES" sz="2800" b="1" dirty="0">
              <a:solidFill>
                <a:schemeClr val="bg1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Llamada de nube 12"/>
          <p:cNvSpPr/>
          <p:nvPr/>
        </p:nvSpPr>
        <p:spPr>
          <a:xfrm>
            <a:off x="827584" y="1340768"/>
            <a:ext cx="6120680" cy="2035415"/>
          </a:xfrm>
          <a:prstGeom prst="cloudCallout">
            <a:avLst>
              <a:gd name="adj1" fmla="val -35544"/>
              <a:gd name="adj2" fmla="val 4842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 algn="ctr"/>
            <a:r>
              <a:rPr lang="es-ES_tradnl" sz="2000" b="1" dirty="0">
                <a:solidFill>
                  <a:srgbClr val="0000CC"/>
                </a:solidFill>
              </a:rPr>
              <a:t>Soy BP y al crear una nueva CO veo que existen validaciones de gastos en fase  “Certificado de Operación” con 0€ de gasto validado.   ¿Debo incorporarlas?</a:t>
            </a:r>
            <a:endParaRPr lang="es-ES" sz="2000" b="1" dirty="0">
              <a:solidFill>
                <a:srgbClr val="0000CC"/>
              </a:solidFill>
              <a:latin typeface="Trebuchet MS" pitchFamily="34" charset="0"/>
            </a:endParaRPr>
          </a:p>
        </p:txBody>
      </p:sp>
      <p:pic>
        <p:nvPicPr>
          <p:cNvPr id="17" name="Picture 4" descr="E:\Sevilla_12_12_19\tarjeta_ro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517232"/>
            <a:ext cx="826591" cy="1025304"/>
          </a:xfrm>
          <a:prstGeom prst="rect">
            <a:avLst/>
          </a:prstGeom>
          <a:noFill/>
        </p:spPr>
      </p:pic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907704" y="5661248"/>
            <a:ext cx="67687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/>
            <a:r>
              <a:rPr lang="es-ES_tradnl" sz="2000" dirty="0">
                <a:latin typeface="Trebuchet MS" pitchFamily="34" charset="0"/>
              </a:rPr>
              <a:t>Todas las validaciones de gasto deben ser incorporadas en una CO, independientemente del importe validado.</a:t>
            </a:r>
            <a:endParaRPr lang="es-ES" sz="2000" dirty="0">
              <a:latin typeface="Trebuchet MS" pitchFamily="34" charset="0"/>
            </a:endParaRPr>
          </a:p>
        </p:txBody>
      </p:sp>
      <p:pic>
        <p:nvPicPr>
          <p:cNvPr id="19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933056"/>
            <a:ext cx="1936567" cy="145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873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-10089" y="2789991"/>
            <a:ext cx="9154085" cy="15144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539" y="2501254"/>
            <a:ext cx="5562910" cy="2006873"/>
          </a:xfrm>
          <a:prstGeom prst="rect">
            <a:avLst/>
          </a:prstGeom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00B0F0"/>
                </a:gs>
                <a:gs pos="83000">
                  <a:srgbClr val="00B0F0"/>
                </a:gs>
                <a:gs pos="100000">
                  <a:srgbClr val="00B0F0"/>
                </a:gs>
              </a:gsLst>
              <a:lin ang="5400000" scaled="1"/>
            </a:gradFill>
          </a:ln>
        </p:spPr>
      </p:pic>
      <p:sp>
        <p:nvSpPr>
          <p:cNvPr id="13" name="CuadroTexto 12"/>
          <p:cNvSpPr txBox="1"/>
          <p:nvPr/>
        </p:nvSpPr>
        <p:spPr>
          <a:xfrm>
            <a:off x="1331259" y="5113245"/>
            <a:ext cx="1966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solidFill>
                  <a:schemeClr val="tx2"/>
                </a:solidFill>
                <a:latin typeface="Trebuchet MS" panose="020B0603020202020204" pitchFamily="34" charset="0"/>
              </a:rPr>
              <a:t>programa@poctep.eu</a:t>
            </a:r>
            <a:endParaRPr lang="es-ES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912254" y="5113245"/>
            <a:ext cx="19666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solidFill>
                  <a:schemeClr val="tx2"/>
                </a:solidFill>
                <a:latin typeface="Trebuchet MS" panose="020B0603020202020204" pitchFamily="34" charset="0"/>
              </a:rPr>
              <a:t>www.poctep.eu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7297" y="5077599"/>
            <a:ext cx="1236620" cy="396652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7316058" y="5095331"/>
            <a:ext cx="196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2"/>
                </a:solidFill>
                <a:latin typeface="Trebuchet MS" panose="020B0603020202020204" pitchFamily="34" charset="0"/>
              </a:rPr>
              <a:t>@poctep</a:t>
            </a: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49193" y="5062662"/>
            <a:ext cx="411589" cy="411589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6654" y="5032562"/>
            <a:ext cx="544606" cy="469488"/>
          </a:xfrm>
          <a:prstGeom prst="ellipse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7816" y="5047331"/>
            <a:ext cx="494438" cy="457187"/>
          </a:xfrm>
          <a:prstGeom prst="ellipse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5646" y="1185324"/>
            <a:ext cx="6172908" cy="95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93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6A64F5-E379-4C18-BE4B-341E5E9B4F57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2" name="Elipse 1"/>
          <p:cNvSpPr/>
          <p:nvPr/>
        </p:nvSpPr>
        <p:spPr>
          <a:xfrm>
            <a:off x="3779912" y="3356992"/>
            <a:ext cx="158417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>
                <a:solidFill>
                  <a:srgbClr val="FFC000"/>
                </a:solidFill>
                <a:latin typeface="Trebuchet MS" pitchFamily="34" charset="0"/>
              </a:rPr>
              <a:t>FASES</a:t>
            </a:r>
            <a:endParaRPr lang="es-ES" sz="2000" b="1" dirty="0">
              <a:solidFill>
                <a:srgbClr val="FFC000"/>
              </a:solidFill>
              <a:latin typeface="Trebuchet MS" pitchFamily="34" charset="0"/>
            </a:endParaRPr>
          </a:p>
        </p:txBody>
      </p:sp>
      <p:sp>
        <p:nvSpPr>
          <p:cNvPr id="17" name="7 Rectángulo"/>
          <p:cNvSpPr>
            <a:spLocks noChangeArrowheads="1"/>
          </p:cNvSpPr>
          <p:nvPr/>
        </p:nvSpPr>
        <p:spPr bwMode="auto">
          <a:xfrm>
            <a:off x="707730" y="206664"/>
            <a:ext cx="5152678" cy="8309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buClr>
                <a:srgbClr val="008000"/>
              </a:buClr>
            </a:pPr>
            <a:r>
              <a:rPr lang="es-ES_tradn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FASES DEL CIRCUITO FINANCIERO EN COOPERA 2020</a:t>
            </a:r>
            <a:endParaRPr lang="es-E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3707904" y="4869160"/>
            <a:ext cx="1944216" cy="129614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>
                <a:latin typeface="Trebuchet MS" pitchFamily="34" charset="0"/>
              </a:rPr>
              <a:t>3</a:t>
            </a:r>
          </a:p>
          <a:p>
            <a:pPr algn="ctr"/>
            <a:r>
              <a:rPr lang="es-ES_tradnl" sz="2000" dirty="0">
                <a:latin typeface="Trebuchet MS" pitchFamily="34" charset="0"/>
              </a:rPr>
              <a:t>Validación</a:t>
            </a:r>
            <a:endParaRPr lang="es-ES" sz="2000" dirty="0">
              <a:latin typeface="Trebuchet MS" pitchFamily="34" charset="0"/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1475656" y="3140968"/>
            <a:ext cx="2232248" cy="144016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>
                <a:latin typeface="Trebuchet MS" pitchFamily="34" charset="0"/>
              </a:rPr>
              <a:t>4</a:t>
            </a:r>
          </a:p>
          <a:p>
            <a:pPr algn="ctr"/>
            <a:r>
              <a:rPr lang="es-ES_tradnl" sz="1900" dirty="0">
                <a:latin typeface="Trebuchet MS" pitchFamily="34" charset="0"/>
              </a:rPr>
              <a:t>Certificación de Operación</a:t>
            </a:r>
            <a:endParaRPr lang="es-ES" sz="1900" dirty="0">
              <a:latin typeface="Trebuchet MS" pitchFamily="34" charset="0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5364088" y="3387964"/>
            <a:ext cx="2207096" cy="133717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>
                <a:latin typeface="Trebuchet MS" pitchFamily="34" charset="0"/>
              </a:rPr>
              <a:t>2</a:t>
            </a:r>
          </a:p>
          <a:p>
            <a:pPr algn="ctr"/>
            <a:r>
              <a:rPr lang="es-ES_tradnl" sz="2000" dirty="0">
                <a:latin typeface="Trebuchet MS" pitchFamily="34" charset="0"/>
              </a:rPr>
              <a:t>Verificación</a:t>
            </a:r>
            <a:endParaRPr lang="es-ES" sz="2000" dirty="0">
              <a:latin typeface="Trebuchet MS" pitchFamily="34" charset="0"/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3491880" y="1700808"/>
            <a:ext cx="1948833" cy="14200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>
                <a:solidFill>
                  <a:schemeClr val="tx1"/>
                </a:solidFill>
                <a:latin typeface="Trebuchet MS" pitchFamily="34" charset="0"/>
              </a:rPr>
              <a:t>1</a:t>
            </a:r>
          </a:p>
          <a:p>
            <a:pPr algn="ctr"/>
            <a:r>
              <a:rPr lang="es-ES_tradnl" sz="2000" dirty="0">
                <a:solidFill>
                  <a:schemeClr val="tx1"/>
                </a:solidFill>
                <a:latin typeface="Trebuchet MS" pitchFamily="34" charset="0"/>
              </a:rPr>
              <a:t>Grabación</a:t>
            </a:r>
          </a:p>
          <a:p>
            <a:pPr algn="ctr"/>
            <a:r>
              <a:rPr lang="es-ES_tradnl" sz="2000" dirty="0">
                <a:solidFill>
                  <a:schemeClr val="tx1"/>
                </a:solidFill>
                <a:latin typeface="Trebuchet MS" pitchFamily="34" charset="0"/>
              </a:rPr>
              <a:t>Del Gasto</a:t>
            </a:r>
            <a:endParaRPr lang="es-ES" sz="20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3" name="Flecha derecha 2"/>
          <p:cNvSpPr/>
          <p:nvPr/>
        </p:nvSpPr>
        <p:spPr>
          <a:xfrm rot="2108393">
            <a:off x="5508104" y="2780928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Flecha derecha 21"/>
          <p:cNvSpPr/>
          <p:nvPr/>
        </p:nvSpPr>
        <p:spPr>
          <a:xfrm rot="8494871">
            <a:off x="5604619" y="4883828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Flecha derecha 22"/>
          <p:cNvSpPr/>
          <p:nvPr/>
        </p:nvSpPr>
        <p:spPr>
          <a:xfrm rot="13120166">
            <a:off x="2986463" y="4676954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527447"/>
            <a:ext cx="1053681" cy="1053681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96752"/>
            <a:ext cx="1018639" cy="1023187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10203" y="1118410"/>
            <a:ext cx="1142052" cy="1252436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47" y="5579422"/>
            <a:ext cx="1117591" cy="1151203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44" y="3356993"/>
            <a:ext cx="931943" cy="936104"/>
          </a:xfrm>
          <a:prstGeom prst="rect">
            <a:avLst/>
          </a:prstGeom>
        </p:spPr>
      </p:pic>
      <p:sp>
        <p:nvSpPr>
          <p:cNvPr id="29" name="3 CuadroTexto"/>
          <p:cNvSpPr txBox="1"/>
          <p:nvPr/>
        </p:nvSpPr>
        <p:spPr>
          <a:xfrm>
            <a:off x="5500444" y="2190886"/>
            <a:ext cx="1440160" cy="461665"/>
          </a:xfrm>
          <a:prstGeom prst="rect">
            <a:avLst/>
          </a:prstGeom>
          <a:solidFill>
            <a:schemeClr val="bg1">
              <a:alpha val="32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750"/>
              </a:spcAft>
            </a:pPr>
            <a:r>
              <a:rPr lang="es-ES_tradnl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Beneficiario</a:t>
            </a:r>
          </a:p>
        </p:txBody>
      </p:sp>
      <p:sp>
        <p:nvSpPr>
          <p:cNvPr id="30" name="3 CuadroTexto"/>
          <p:cNvSpPr txBox="1"/>
          <p:nvPr/>
        </p:nvSpPr>
        <p:spPr>
          <a:xfrm>
            <a:off x="7416677" y="2242346"/>
            <a:ext cx="503332" cy="461665"/>
          </a:xfrm>
          <a:prstGeom prst="rect">
            <a:avLst/>
          </a:prstGeom>
          <a:solidFill>
            <a:schemeClr val="bg1">
              <a:alpha val="32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750"/>
              </a:spcAft>
            </a:pPr>
            <a:r>
              <a:rPr lang="es-ES_tradnl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BP</a:t>
            </a:r>
          </a:p>
        </p:txBody>
      </p:sp>
      <p:sp>
        <p:nvSpPr>
          <p:cNvPr id="31" name="3 CuadroTexto"/>
          <p:cNvSpPr txBox="1"/>
          <p:nvPr/>
        </p:nvSpPr>
        <p:spPr>
          <a:xfrm>
            <a:off x="838797" y="4380179"/>
            <a:ext cx="503332" cy="461665"/>
          </a:xfrm>
          <a:prstGeom prst="rect">
            <a:avLst/>
          </a:prstGeom>
          <a:solidFill>
            <a:schemeClr val="bg1">
              <a:alpha val="32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750"/>
              </a:spcAft>
            </a:pPr>
            <a:r>
              <a:rPr lang="es-ES_tradnl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BP</a:t>
            </a:r>
          </a:p>
        </p:txBody>
      </p:sp>
      <p:sp>
        <p:nvSpPr>
          <p:cNvPr id="32" name="3 CuadroTexto"/>
          <p:cNvSpPr txBox="1"/>
          <p:nvPr/>
        </p:nvSpPr>
        <p:spPr>
          <a:xfrm>
            <a:off x="7821769" y="4610464"/>
            <a:ext cx="1142719" cy="461665"/>
          </a:xfrm>
          <a:prstGeom prst="rect">
            <a:avLst/>
          </a:prstGeom>
          <a:solidFill>
            <a:schemeClr val="bg1">
              <a:alpha val="32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750"/>
              </a:spcAft>
            </a:pPr>
            <a:r>
              <a:rPr lang="es-ES_tradnl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Auditor</a:t>
            </a:r>
          </a:p>
        </p:txBody>
      </p:sp>
      <p:sp>
        <p:nvSpPr>
          <p:cNvPr id="33" name="3 CuadroTexto"/>
          <p:cNvSpPr txBox="1"/>
          <p:nvPr/>
        </p:nvSpPr>
        <p:spPr>
          <a:xfrm>
            <a:off x="6830423" y="6009364"/>
            <a:ext cx="1269969" cy="461665"/>
          </a:xfrm>
          <a:prstGeom prst="rect">
            <a:avLst/>
          </a:prstGeom>
          <a:solidFill>
            <a:schemeClr val="bg1">
              <a:alpha val="32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750"/>
              </a:spcAft>
            </a:pPr>
            <a:r>
              <a:rPr lang="es-ES_tradnl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Validador</a:t>
            </a:r>
          </a:p>
        </p:txBody>
      </p:sp>
      <p:sp>
        <p:nvSpPr>
          <p:cNvPr id="34" name="33 Más"/>
          <p:cNvSpPr/>
          <p:nvPr/>
        </p:nvSpPr>
        <p:spPr>
          <a:xfrm>
            <a:off x="6732240" y="1556792"/>
            <a:ext cx="360040" cy="5040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71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3" grpId="0" animBg="1"/>
      <p:bldP spid="22" grpId="0" animBg="1"/>
      <p:bldP spid="23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E1AAA-C247-4D46-9462-DFB52418ECC8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492224" y="0"/>
            <a:ext cx="4079776" cy="1126195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518443" y="48977"/>
            <a:ext cx="3827748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Trebuchet MS" panose="020B0603020202020204" pitchFamily="34" charset="0"/>
              </a:rPr>
              <a:t>1. </a:t>
            </a:r>
            <a:r>
              <a:rPr lang="es-ES" sz="3200" dirty="0">
                <a:solidFill>
                  <a:schemeClr val="bg1"/>
                </a:solidFill>
                <a:latin typeface="Trebuchet MS" panose="020B0603020202020204" pitchFamily="34" charset="0"/>
              </a:rPr>
              <a:t>Fase Grabación del Gasto</a:t>
            </a:r>
            <a:endParaRPr lang="es-ES" sz="4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Llamada rectangular 4"/>
          <p:cNvSpPr/>
          <p:nvPr/>
        </p:nvSpPr>
        <p:spPr>
          <a:xfrm>
            <a:off x="755576" y="2492896"/>
            <a:ext cx="1152128" cy="576064"/>
          </a:xfrm>
          <a:prstGeom prst="wedge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latin typeface="Trebuchet MS" panose="020B0603020202020204" pitchFamily="34" charset="0"/>
              </a:rPr>
              <a:t>¿Quién?</a:t>
            </a:r>
            <a:endParaRPr lang="es-ES" b="1" dirty="0">
              <a:latin typeface="Trebuchet MS" panose="020B0603020202020204" pitchFamily="34" charset="0"/>
            </a:endParaRPr>
          </a:p>
        </p:txBody>
      </p:sp>
      <p:sp>
        <p:nvSpPr>
          <p:cNvPr id="15" name="Llamada rectangular 14"/>
          <p:cNvSpPr/>
          <p:nvPr/>
        </p:nvSpPr>
        <p:spPr>
          <a:xfrm>
            <a:off x="683568" y="3645024"/>
            <a:ext cx="1152128" cy="576064"/>
          </a:xfrm>
          <a:prstGeom prst="wedge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¿Cuándo?</a:t>
            </a:r>
            <a:endParaRPr lang="es-ES" b="1" dirty="0"/>
          </a:p>
        </p:txBody>
      </p:sp>
      <p:sp>
        <p:nvSpPr>
          <p:cNvPr id="16" name="Llamada rectangular 15"/>
          <p:cNvSpPr/>
          <p:nvPr/>
        </p:nvSpPr>
        <p:spPr>
          <a:xfrm>
            <a:off x="683568" y="5179678"/>
            <a:ext cx="1152128" cy="576064"/>
          </a:xfrm>
          <a:prstGeom prst="wedge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¿Cómo?</a:t>
            </a:r>
            <a:endParaRPr lang="es-ES" b="1" dirty="0"/>
          </a:p>
        </p:txBody>
      </p:sp>
      <p:sp>
        <p:nvSpPr>
          <p:cNvPr id="17" name="Rectángulo redondeado 16"/>
          <p:cNvSpPr/>
          <p:nvPr/>
        </p:nvSpPr>
        <p:spPr>
          <a:xfrm>
            <a:off x="2092077" y="2204864"/>
            <a:ext cx="6728395" cy="103492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 algn="just">
              <a:lnSpc>
                <a:spcPct val="150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es-ES_tradnl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Cada </a:t>
            </a:r>
            <a:r>
              <a:rPr lang="es-ES_tradnl" dirty="0">
                <a:solidFill>
                  <a:srgbClr val="0000CC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beneficiario</a:t>
            </a:r>
            <a:r>
              <a:rPr lang="es-ES_tradnl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será responsable de grabar sus propios gastos</a:t>
            </a:r>
            <a:r>
              <a:rPr lang="es-ES_tradn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8" name="Rectángulo redondeado 17"/>
          <p:cNvSpPr/>
          <p:nvPr/>
        </p:nvSpPr>
        <p:spPr>
          <a:xfrm>
            <a:off x="2056581" y="3645024"/>
            <a:ext cx="6763891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 algn="just">
              <a:lnSpc>
                <a:spcPct val="150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es-ES_tradnl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forma </a:t>
            </a:r>
            <a:r>
              <a:rPr lang="es-ES_tradnl" dirty="0">
                <a:solidFill>
                  <a:srgbClr val="0000CC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continua</a:t>
            </a:r>
            <a:r>
              <a:rPr lang="es-ES_tradnl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medida que vaya ejecutando y pagando</a:t>
            </a:r>
          </a:p>
        </p:txBody>
      </p:sp>
      <p:sp>
        <p:nvSpPr>
          <p:cNvPr id="19" name="Rectángulo redondeado 18"/>
          <p:cNvSpPr/>
          <p:nvPr/>
        </p:nvSpPr>
        <p:spPr>
          <a:xfrm>
            <a:off x="1979712" y="4437113"/>
            <a:ext cx="6979469" cy="2304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 algn="just">
              <a:lnSpc>
                <a:spcPct val="150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es-ES_tradnl" sz="16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Grabación </a:t>
            </a:r>
            <a:r>
              <a:rPr lang="es-ES_tradnl" sz="1600" dirty="0">
                <a:solidFill>
                  <a:srgbClr val="0000CC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única</a:t>
            </a:r>
            <a:r>
              <a:rPr lang="es-ES_tradnl" sz="16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s-ES_tradnl" sz="16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independencia del número de actividades al que se impute.</a:t>
            </a:r>
            <a:endParaRPr lang="es-ES" sz="1600" dirty="0"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14313" indent="-214313" algn="just">
              <a:lnSpc>
                <a:spcPct val="150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es-ES_tradnl" sz="16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Todos los gastos se deberán agrupar en </a:t>
            </a:r>
            <a:r>
              <a:rPr lang="es-ES_tradnl" sz="1600" dirty="0">
                <a:solidFill>
                  <a:srgbClr val="0000CC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validaciones de gastos</a:t>
            </a:r>
            <a:r>
              <a:rPr lang="es-ES_tradnl" sz="16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14313" indent="-214313" algn="just">
              <a:lnSpc>
                <a:spcPct val="150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es-ES_tradnl" sz="16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Cada validación de gastos se acompañará de un </a:t>
            </a:r>
            <a:r>
              <a:rPr lang="es-ES_tradnl" sz="1600" dirty="0">
                <a:solidFill>
                  <a:srgbClr val="0000CC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Informe de Actividad </a:t>
            </a:r>
            <a:r>
              <a:rPr lang="es-ES_tradnl" sz="16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se deberá cumplimentar una </a:t>
            </a:r>
            <a:r>
              <a:rPr lang="es-ES_tradnl" sz="1600" dirty="0">
                <a:solidFill>
                  <a:srgbClr val="0000CC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Declaración del Beneficiario.</a:t>
            </a:r>
            <a:endParaRPr lang="es-ES" sz="1600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2" descr="https://webpub2.igae.hacienda.gob.es/coopera2020/resources/imagen/LogoCoopera2020Banderas90x6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5427"/>
            <a:ext cx="847725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45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E1AAA-C247-4D46-9462-DFB52418ECC8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492224" y="0"/>
            <a:ext cx="4079776" cy="1268760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456220" y="76923"/>
            <a:ext cx="4115780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Trebuchet MS" panose="020B0603020202020204" pitchFamily="34" charset="0"/>
              </a:rPr>
              <a:t>2. </a:t>
            </a:r>
            <a:r>
              <a:rPr lang="es-ES" sz="3200" dirty="0">
                <a:solidFill>
                  <a:schemeClr val="bg1"/>
                </a:solidFill>
                <a:latin typeface="Trebuchet MS" panose="020B0603020202020204" pitchFamily="34" charset="0"/>
              </a:rPr>
              <a:t>Fase Verificación del Gasto</a:t>
            </a:r>
            <a:endParaRPr lang="es-ES" sz="4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Llamada rectangular 4"/>
          <p:cNvSpPr/>
          <p:nvPr/>
        </p:nvSpPr>
        <p:spPr>
          <a:xfrm>
            <a:off x="683568" y="2348880"/>
            <a:ext cx="1152128" cy="576064"/>
          </a:xfrm>
          <a:prstGeom prst="wedge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latin typeface="Trebuchet MS" panose="020B0603020202020204" pitchFamily="34" charset="0"/>
              </a:rPr>
              <a:t>¿Quién?</a:t>
            </a:r>
            <a:endParaRPr lang="es-ES" b="1" dirty="0">
              <a:latin typeface="Trebuchet MS" panose="020B0603020202020204" pitchFamily="34" charset="0"/>
            </a:endParaRPr>
          </a:p>
        </p:txBody>
      </p:sp>
      <p:sp>
        <p:nvSpPr>
          <p:cNvPr id="15" name="Llamada rectangular 14"/>
          <p:cNvSpPr/>
          <p:nvPr/>
        </p:nvSpPr>
        <p:spPr>
          <a:xfrm>
            <a:off x="683568" y="3573016"/>
            <a:ext cx="1223951" cy="576064"/>
          </a:xfrm>
          <a:prstGeom prst="wedge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latin typeface="Trebuchet MS" panose="020B0603020202020204" pitchFamily="34" charset="0"/>
              </a:rPr>
              <a:t>¿Cuándo?</a:t>
            </a:r>
            <a:endParaRPr lang="es-ES" b="1" dirty="0">
              <a:latin typeface="Trebuchet MS" panose="020B0603020202020204" pitchFamily="34" charset="0"/>
            </a:endParaRPr>
          </a:p>
        </p:txBody>
      </p:sp>
      <p:sp>
        <p:nvSpPr>
          <p:cNvPr id="16" name="Llamada rectangular 15"/>
          <p:cNvSpPr/>
          <p:nvPr/>
        </p:nvSpPr>
        <p:spPr>
          <a:xfrm>
            <a:off x="611559" y="5229200"/>
            <a:ext cx="1295959" cy="576064"/>
          </a:xfrm>
          <a:prstGeom prst="wedge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latin typeface="Trebuchet MS" panose="020B0603020202020204" pitchFamily="34" charset="0"/>
              </a:rPr>
              <a:t>¿Cómo?</a:t>
            </a:r>
            <a:endParaRPr lang="es-ES" b="1" dirty="0">
              <a:latin typeface="Trebuchet MS" panose="020B0603020202020204" pitchFamily="34" charset="0"/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2195736" y="2132856"/>
            <a:ext cx="6624736" cy="103492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 algn="just">
              <a:lnSpc>
                <a:spcPct val="150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es-ES_tradnl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</a:t>
            </a:r>
            <a:r>
              <a:rPr lang="es-ES_tradnl" dirty="0">
                <a:solidFill>
                  <a:srgbClr val="0000CC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Auditor</a:t>
            </a:r>
            <a:r>
              <a:rPr lang="es-ES_tradnl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haya sido designado para cada beneficiario en cada operación.</a:t>
            </a:r>
          </a:p>
        </p:txBody>
      </p:sp>
      <p:sp>
        <p:nvSpPr>
          <p:cNvPr id="18" name="Rectángulo redondeado 17"/>
          <p:cNvSpPr/>
          <p:nvPr/>
        </p:nvSpPr>
        <p:spPr>
          <a:xfrm>
            <a:off x="2195736" y="3284984"/>
            <a:ext cx="6696743" cy="11201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 algn="just">
              <a:lnSpc>
                <a:spcPct val="150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es-ES_tradnl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 vez que el beneficiario haya grabado los gastos, los haya agrupados en una validación y haya </a:t>
            </a:r>
            <a:r>
              <a:rPr lang="es-ES_tradnl" dirty="0">
                <a:solidFill>
                  <a:srgbClr val="0000CC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firmado la fase beneficiario</a:t>
            </a:r>
            <a:r>
              <a:rPr lang="es-ES_tradnl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s-ES" dirty="0"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2051905" y="4581128"/>
            <a:ext cx="6840574" cy="22324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 algn="just">
              <a:lnSpc>
                <a:spcPct val="150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El auditor deberá </a:t>
            </a:r>
            <a:r>
              <a:rPr lang="es-ES" sz="1600" dirty="0">
                <a:solidFill>
                  <a:srgbClr val="0000CC"/>
                </a:solidFill>
                <a:latin typeface="Trebuchet MS" panose="020B0603020202020204" pitchFamily="34" charset="0"/>
              </a:rPr>
              <a:t>acceder a cada línea de gasto</a:t>
            </a:r>
            <a:r>
              <a:rPr lang="es-E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, grabar el resultado de las comprobaciones, cumplimentar la </a:t>
            </a:r>
            <a:r>
              <a:rPr lang="es-E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check</a:t>
            </a:r>
            <a:r>
              <a:rPr lang="es-E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s-E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list</a:t>
            </a:r>
            <a:r>
              <a:rPr lang="es-E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y firmar los documentos de la fase de verificación.</a:t>
            </a:r>
          </a:p>
          <a:p>
            <a:pPr marL="214313" indent="-214313" algn="just">
              <a:lnSpc>
                <a:spcPct val="150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es-ES_tradnl" sz="16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auditor, para hacer las </a:t>
            </a:r>
            <a:r>
              <a:rPr lang="es-ES_tradnl" sz="1600" dirty="0">
                <a:solidFill>
                  <a:srgbClr val="0000CC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comprobacione</a:t>
            </a:r>
            <a:r>
              <a:rPr lang="es-ES_tradnl" sz="16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s, podrá servirse de la información reflejada en la operación, de la información grabada por cada beneficiario y de los documentos asociados al gasto.</a:t>
            </a:r>
          </a:p>
        </p:txBody>
      </p:sp>
      <p:pic>
        <p:nvPicPr>
          <p:cNvPr id="11" name="Picture 2" descr="https://webpub2.igae.hacienda.gob.es/coopera2020/resources/imagen/LogoCoopera2020Banderas90x6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5427"/>
            <a:ext cx="847725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66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E1AAA-C247-4D46-9462-DFB52418ECC8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492224" y="0"/>
            <a:ext cx="4079776" cy="1124744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546230" y="2582"/>
            <a:ext cx="3971764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Trebuchet MS" panose="020B0603020202020204" pitchFamily="34" charset="0"/>
              </a:rPr>
              <a:t>3. </a:t>
            </a:r>
            <a:r>
              <a:rPr lang="es-ES" sz="3200" dirty="0">
                <a:solidFill>
                  <a:schemeClr val="bg1"/>
                </a:solidFill>
                <a:latin typeface="Trebuchet MS" panose="020B0603020202020204" pitchFamily="34" charset="0"/>
              </a:rPr>
              <a:t>Fase Validación del Gasto</a:t>
            </a:r>
            <a:endParaRPr lang="es-ES" sz="4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Llamada rectangular 4"/>
          <p:cNvSpPr/>
          <p:nvPr/>
        </p:nvSpPr>
        <p:spPr>
          <a:xfrm>
            <a:off x="755576" y="2348880"/>
            <a:ext cx="1152128" cy="576064"/>
          </a:xfrm>
          <a:prstGeom prst="wedge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latin typeface="Trebuchet MS" panose="020B0603020202020204" pitchFamily="34" charset="0"/>
              </a:rPr>
              <a:t>¿Quién?</a:t>
            </a:r>
            <a:endParaRPr lang="es-ES" b="1" dirty="0">
              <a:latin typeface="Trebuchet MS" panose="020B0603020202020204" pitchFamily="34" charset="0"/>
            </a:endParaRPr>
          </a:p>
        </p:txBody>
      </p:sp>
      <p:sp>
        <p:nvSpPr>
          <p:cNvPr id="15" name="Llamada rectangular 14"/>
          <p:cNvSpPr/>
          <p:nvPr/>
        </p:nvSpPr>
        <p:spPr>
          <a:xfrm>
            <a:off x="683568" y="3573016"/>
            <a:ext cx="1224322" cy="576064"/>
          </a:xfrm>
          <a:prstGeom prst="wedge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latin typeface="Trebuchet MS" panose="020B0603020202020204" pitchFamily="34" charset="0"/>
              </a:rPr>
              <a:t>¿Cuándo?</a:t>
            </a:r>
            <a:endParaRPr lang="es-ES" b="1" dirty="0">
              <a:latin typeface="Trebuchet MS" panose="020B0603020202020204" pitchFamily="34" charset="0"/>
            </a:endParaRPr>
          </a:p>
        </p:txBody>
      </p:sp>
      <p:sp>
        <p:nvSpPr>
          <p:cNvPr id="16" name="Llamada rectangular 15"/>
          <p:cNvSpPr/>
          <p:nvPr/>
        </p:nvSpPr>
        <p:spPr>
          <a:xfrm>
            <a:off x="683568" y="5157192"/>
            <a:ext cx="1224321" cy="576064"/>
          </a:xfrm>
          <a:prstGeom prst="wedge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latin typeface="Trebuchet MS" panose="020B0603020202020204" pitchFamily="34" charset="0"/>
              </a:rPr>
              <a:t>¿Cómo?</a:t>
            </a:r>
            <a:endParaRPr lang="es-ES" b="1" dirty="0">
              <a:latin typeface="Trebuchet MS" panose="020B0603020202020204" pitchFamily="34" charset="0"/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2123728" y="2132856"/>
            <a:ext cx="6696744" cy="103492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 algn="just">
              <a:lnSpc>
                <a:spcPct val="150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es-ES_tradn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</a:t>
            </a:r>
            <a:r>
              <a:rPr lang="es-ES_tradnl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validador</a:t>
            </a:r>
            <a:r>
              <a:rPr lang="es-ES_tradn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haya sido asignado a cada beneficiario en cada operación </a:t>
            </a:r>
          </a:p>
        </p:txBody>
      </p:sp>
      <p:sp>
        <p:nvSpPr>
          <p:cNvPr id="18" name="Rectángulo redondeado 17"/>
          <p:cNvSpPr/>
          <p:nvPr/>
        </p:nvSpPr>
        <p:spPr>
          <a:xfrm>
            <a:off x="2195736" y="3356992"/>
            <a:ext cx="6624735" cy="1107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 algn="just">
              <a:lnSpc>
                <a:spcPct val="150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es-ES_tradn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 vez que el auditor haya registrado el resultado de los trabajos de verificación en Coopera 2020, y </a:t>
            </a:r>
            <a:r>
              <a:rPr lang="es-ES_tradnl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firmado los documentos asociados a esa fase</a:t>
            </a:r>
            <a:r>
              <a:rPr lang="es-ES_tradn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s-E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2051720" y="4581128"/>
            <a:ext cx="6768752" cy="22324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 algn="just">
              <a:lnSpc>
                <a:spcPct val="150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El validador deberá </a:t>
            </a:r>
            <a:r>
              <a:rPr lang="es-ES" sz="1600" dirty="0">
                <a:solidFill>
                  <a:srgbClr val="0000CC"/>
                </a:solidFill>
                <a:latin typeface="Trebuchet MS" panose="020B0603020202020204" pitchFamily="34" charset="0"/>
              </a:rPr>
              <a:t>acceder a cada línea de gasto</a:t>
            </a:r>
            <a:r>
              <a:rPr lang="es-E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, grabar el resultado de las comprobaciones llevadas a cabo, cumplimentar la </a:t>
            </a:r>
            <a:r>
              <a:rPr lang="es-E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check</a:t>
            </a:r>
            <a:r>
              <a:rPr lang="es-E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s-E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list</a:t>
            </a:r>
            <a:r>
              <a:rPr lang="es-E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de coherencia y conformidad y firmar los documentos. </a:t>
            </a:r>
          </a:p>
          <a:p>
            <a:pPr marL="214313" indent="-214313" algn="just">
              <a:lnSpc>
                <a:spcPct val="150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es-ES_tradnl" sz="16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validador, para hacer las </a:t>
            </a:r>
            <a:r>
              <a:rPr lang="es-ES_tradnl" sz="1600" dirty="0">
                <a:solidFill>
                  <a:srgbClr val="0000CC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comprobaciones</a:t>
            </a:r>
            <a:r>
              <a:rPr lang="es-ES_tradnl" sz="16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podrá servirse de la información reflejada en la operación, de la información grabada por cada beneficiario y de los documentos asociados al gasto.</a:t>
            </a:r>
          </a:p>
        </p:txBody>
      </p:sp>
      <p:pic>
        <p:nvPicPr>
          <p:cNvPr id="11" name="Picture 2" descr="https://webpub2.igae.hacienda.gob.es/coopera2020/resources/imagen/LogoCoopera2020Banderas90x6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5427"/>
            <a:ext cx="847725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46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E1AAA-C247-4D46-9462-DFB52418ECC8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492224" y="0"/>
            <a:ext cx="4511824" cy="1340768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492224" y="100221"/>
            <a:ext cx="4259796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Trebuchet MS" panose="020B0603020202020204" pitchFamily="34" charset="0"/>
              </a:rPr>
              <a:t>4. </a:t>
            </a:r>
            <a:r>
              <a:rPr lang="es-ES" sz="3200" dirty="0">
                <a:solidFill>
                  <a:schemeClr val="bg1"/>
                </a:solidFill>
                <a:latin typeface="Trebuchet MS" panose="020B0603020202020204" pitchFamily="34" charset="0"/>
              </a:rPr>
              <a:t>Fase Certificación de Operación</a:t>
            </a:r>
            <a:endParaRPr lang="es-ES" sz="4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Llamada rectangular 4"/>
          <p:cNvSpPr/>
          <p:nvPr/>
        </p:nvSpPr>
        <p:spPr>
          <a:xfrm>
            <a:off x="899777" y="2492896"/>
            <a:ext cx="1152128" cy="576064"/>
          </a:xfrm>
          <a:prstGeom prst="wedge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latin typeface="Trebuchet MS" panose="020B0603020202020204" pitchFamily="34" charset="0"/>
              </a:rPr>
              <a:t>¿Quién?</a:t>
            </a:r>
            <a:endParaRPr lang="es-ES" b="1" dirty="0">
              <a:latin typeface="Trebuchet MS" panose="020B0603020202020204" pitchFamily="34" charset="0"/>
            </a:endParaRPr>
          </a:p>
        </p:txBody>
      </p:sp>
      <p:sp>
        <p:nvSpPr>
          <p:cNvPr id="15" name="Llamada rectangular 14"/>
          <p:cNvSpPr/>
          <p:nvPr/>
        </p:nvSpPr>
        <p:spPr>
          <a:xfrm>
            <a:off x="899776" y="3717032"/>
            <a:ext cx="1223951" cy="576064"/>
          </a:xfrm>
          <a:prstGeom prst="wedge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latin typeface="Trebuchet MS" panose="020B0603020202020204" pitchFamily="34" charset="0"/>
              </a:rPr>
              <a:t>¿Cuándo?</a:t>
            </a:r>
            <a:endParaRPr lang="es-ES" b="1" dirty="0">
              <a:latin typeface="Trebuchet MS" panose="020B0603020202020204" pitchFamily="34" charset="0"/>
            </a:endParaRPr>
          </a:p>
        </p:txBody>
      </p:sp>
      <p:sp>
        <p:nvSpPr>
          <p:cNvPr id="16" name="Llamada rectangular 15"/>
          <p:cNvSpPr/>
          <p:nvPr/>
        </p:nvSpPr>
        <p:spPr>
          <a:xfrm>
            <a:off x="899776" y="5229200"/>
            <a:ext cx="1152128" cy="576064"/>
          </a:xfrm>
          <a:prstGeom prst="wedge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latin typeface="Trebuchet MS" panose="020B0603020202020204" pitchFamily="34" charset="0"/>
              </a:rPr>
              <a:t>¿Cómo?</a:t>
            </a:r>
            <a:endParaRPr lang="es-ES" b="1" dirty="0">
              <a:latin typeface="Trebuchet MS" panose="020B0603020202020204" pitchFamily="34" charset="0"/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2339752" y="2276872"/>
            <a:ext cx="6480720" cy="103492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 algn="just">
              <a:lnSpc>
                <a:spcPct val="150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es-ES_tradn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</a:t>
            </a:r>
            <a:r>
              <a:rPr lang="es-ES_tradnl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Beneficiarios Principales</a:t>
            </a:r>
            <a:r>
              <a:rPr lang="es-ES_tradn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cada uno de los proyectos aprobados.</a:t>
            </a:r>
            <a:endParaRPr lang="es-E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2355940" y="3501008"/>
            <a:ext cx="6464531" cy="10933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 algn="just">
              <a:lnSpc>
                <a:spcPct val="150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es-ES_tradn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 vez que las </a:t>
            </a:r>
            <a:r>
              <a:rPr lang="es-ES_tradnl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validaciones estén firmadas por el validador</a:t>
            </a:r>
            <a:r>
              <a:rPr lang="es-ES_tradn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se encontrarán disponibles para que el BP pueda incluirlas en una Certificación de Operación.</a:t>
            </a:r>
            <a:endParaRPr lang="es-E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2339752" y="4725144"/>
            <a:ext cx="6264696" cy="20884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 algn="just">
              <a:lnSpc>
                <a:spcPct val="150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es-ES_tradn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Dando de </a:t>
            </a:r>
            <a:r>
              <a:rPr lang="es-ES_tradnl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alta una Certificación de Operación </a:t>
            </a:r>
            <a:r>
              <a:rPr lang="es-ES_tradn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incorporando aquellas validaciones de gastos que hayan sido firmadas por los validadores</a:t>
            </a: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214313" indent="-214313" algn="just">
              <a:lnSpc>
                <a:spcPct val="150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es-ES_tradnl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Cada validación de gastos se acompañará de un </a:t>
            </a:r>
            <a:r>
              <a:rPr lang="es-ES_tradnl" dirty="0">
                <a:solidFill>
                  <a:srgbClr val="0000CC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Informe de Evolución.</a:t>
            </a:r>
            <a:endParaRPr lang="es-ES_tradn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2" descr="https://webpub2.igae.hacienda.gob.es/coopera2020/resources/imagen/LogoCoopera2020Banderas90x6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5427"/>
            <a:ext cx="847725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81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300428"/>
            <a:ext cx="4637509" cy="4170795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E1AAA-C247-4D46-9462-DFB52418ECC8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  <p:sp>
        <p:nvSpPr>
          <p:cNvPr id="9" name="Text Box 36"/>
          <p:cNvSpPr txBox="1">
            <a:spLocks noChangeArrowheads="1"/>
          </p:cNvSpPr>
          <p:nvPr/>
        </p:nvSpPr>
        <p:spPr bwMode="auto">
          <a:xfrm>
            <a:off x="827584" y="1268760"/>
            <a:ext cx="5256584" cy="5040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_tradnl" sz="2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Veamos ahora la aplicación práctica…</a:t>
            </a:r>
            <a:endParaRPr lang="es-ES" sz="2250" b="1" dirty="0">
              <a:solidFill>
                <a:srgbClr val="0000CC"/>
              </a:solidFill>
              <a:latin typeface="Gill Sans MT" pitchFamily="34" charset="0"/>
            </a:endParaRPr>
          </a:p>
        </p:txBody>
      </p:sp>
      <p:pic>
        <p:nvPicPr>
          <p:cNvPr id="11" name="Picture 2" descr="https://webpub2.igae.hacienda.gob.es/coopera2020/resources/imagen/LogoCoopera2020Banderas90x6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36912"/>
            <a:ext cx="847725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931519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7492</TotalTime>
  <Words>2114</Words>
  <Application>Microsoft Office PowerPoint</Application>
  <PresentationFormat>Presentación en pantalla (4:3)</PresentationFormat>
  <Paragraphs>383</Paragraphs>
  <Slides>39</Slides>
  <Notes>36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6" baseType="lpstr">
      <vt:lpstr>Arial</vt:lpstr>
      <vt:lpstr>Calibri</vt:lpstr>
      <vt:lpstr>Gill Sans MT</vt:lpstr>
      <vt:lpstr>Tahoma</vt:lpstr>
      <vt:lpstr>Trebuchet MS</vt:lpstr>
      <vt:lpstr>Wingdings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CREATIVA machine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Modificações do projeto</dc:title>
  <dc:subject>POCTEP 2014-2020</dc:subject>
  <dc:creator>SC POCTEP 2014-2020</dc:creator>
  <cp:lastModifiedBy>Comun</cp:lastModifiedBy>
  <cp:revision>718</cp:revision>
  <cp:lastPrinted>2019-12-10T14:18:51Z</cp:lastPrinted>
  <dcterms:created xsi:type="dcterms:W3CDTF">2008-01-25T20:43:55Z</dcterms:created>
  <dcterms:modified xsi:type="dcterms:W3CDTF">2019-12-16T09:43:31Z</dcterms:modified>
</cp:coreProperties>
</file>