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7"/>
  </p:notesMasterIdLst>
  <p:handoutMasterIdLst>
    <p:handoutMasterId r:id="rId18"/>
  </p:handout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04" r:id="rId11"/>
    <p:sldId id="305" r:id="rId12"/>
    <p:sldId id="306" r:id="rId13"/>
    <p:sldId id="320" r:id="rId14"/>
    <p:sldId id="321" r:id="rId15"/>
    <p:sldId id="323" r:id="rId16"/>
  </p:sldIdLst>
  <p:sldSz cx="9144000" cy="6858000" type="screen4x3"/>
  <p:notesSz cx="666908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6600"/>
    <a:srgbClr val="000066"/>
    <a:srgbClr val="FF0000"/>
    <a:srgbClr val="008000"/>
    <a:srgbClr val="FFFF00"/>
    <a:srgbClr val="990033"/>
    <a:srgbClr val="3366FF"/>
    <a:srgbClr val="99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864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951" y="1"/>
            <a:ext cx="288864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88864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951" y="9429306"/>
            <a:ext cx="288864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214CA5-2E97-467F-94B7-02834E8D3A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2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8646" cy="495793"/>
          </a:xfrm>
          <a:prstGeom prst="rect">
            <a:avLst/>
          </a:prstGeom>
        </p:spPr>
        <p:txBody>
          <a:bodyPr vert="horz" lIns="92384" tIns="46193" rIns="92384" bIns="4619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8951" y="1"/>
            <a:ext cx="2888646" cy="495793"/>
          </a:xfrm>
          <a:prstGeom prst="rect">
            <a:avLst/>
          </a:prstGeom>
        </p:spPr>
        <p:txBody>
          <a:bodyPr vert="horz" lIns="92384" tIns="46193" rIns="92384" bIns="4619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1FEB0AA-FC36-4E01-B1DD-5B17FA467A58}" type="datetimeFigureOut">
              <a:rPr lang="es-ES"/>
              <a:pPr>
                <a:defRPr/>
              </a:pPr>
              <a:t>30/05/2018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4" tIns="46193" rIns="92384" bIns="46193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612" y="4714653"/>
            <a:ext cx="5335867" cy="4466756"/>
          </a:xfrm>
          <a:prstGeom prst="rect">
            <a:avLst/>
          </a:prstGeom>
        </p:spPr>
        <p:txBody>
          <a:bodyPr vert="horz" lIns="92384" tIns="46193" rIns="92384" bIns="4619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306"/>
            <a:ext cx="2888646" cy="495793"/>
          </a:xfrm>
          <a:prstGeom prst="rect">
            <a:avLst/>
          </a:prstGeom>
        </p:spPr>
        <p:txBody>
          <a:bodyPr vert="horz" lIns="92384" tIns="46193" rIns="92384" bIns="4619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8951" y="9429306"/>
            <a:ext cx="2888646" cy="495793"/>
          </a:xfrm>
          <a:prstGeom prst="rect">
            <a:avLst/>
          </a:prstGeom>
        </p:spPr>
        <p:txBody>
          <a:bodyPr vert="horz" lIns="92384" tIns="46193" rIns="92384" bIns="4619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333594-6464-45A8-AC5F-942111C92B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71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A17F3-D89A-46B8-B294-C35FC7AE98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6FD7-2E12-4331-9DA3-BDB6937896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0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Imagen" descr="fondo_ppt_gde_greca_gri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02450" y="6448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7F16ABFB-D5A9-41F5-837D-F386EF4E7F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8" name="7 Imagen" descr="Espan¦âa - Portugal_ES_FUND_RGB-01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3450" y="0"/>
            <a:ext cx="31305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p.minhap.gob.es/sitios/pap/es-ES/Paginas/inicio.asp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875463" y="6448425"/>
            <a:ext cx="2133600" cy="365125"/>
          </a:xfrm>
        </p:spPr>
        <p:txBody>
          <a:bodyPr/>
          <a:lstStyle/>
          <a:p>
            <a:pPr>
              <a:defRPr/>
            </a:pPr>
            <a:fld id="{AC8CBB06-DF98-498F-9DC9-826ED3EECDFC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04056" y="2996952"/>
            <a:ext cx="8639944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 3" pitchFamily="18" charset="2"/>
              <a:buNone/>
            </a:pPr>
            <a:r>
              <a:rPr lang="en-GB" altLang="es-ES" sz="3000" b="1" dirty="0" err="1">
                <a:solidFill>
                  <a:srgbClr val="FF6600"/>
                </a:solidFill>
                <a:latin typeface="Gill Sans MT" pitchFamily="34" charset="0"/>
              </a:rPr>
              <a:t>Seminario</a:t>
            </a:r>
            <a:r>
              <a:rPr lang="en-GB" altLang="es-ES" sz="3000" b="1" dirty="0">
                <a:solidFill>
                  <a:srgbClr val="FF6600"/>
                </a:solidFill>
                <a:latin typeface="Gill Sans MT" pitchFamily="34" charset="0"/>
              </a:rPr>
              <a:t> </a:t>
            </a:r>
            <a:r>
              <a:rPr lang="en-GB" altLang="es-ES" sz="3000" b="1" dirty="0" err="1">
                <a:solidFill>
                  <a:srgbClr val="FF6600"/>
                </a:solidFill>
                <a:latin typeface="Gill Sans MT" pitchFamily="34" charset="0"/>
              </a:rPr>
              <a:t>Beneficiarios</a:t>
            </a:r>
            <a:r>
              <a:rPr lang="en-GB" altLang="es-ES" sz="3000" b="1" dirty="0">
                <a:solidFill>
                  <a:srgbClr val="FF6600"/>
                </a:solidFill>
                <a:latin typeface="Gill Sans MT" pitchFamily="34" charset="0"/>
              </a:rPr>
              <a:t> </a:t>
            </a:r>
            <a:r>
              <a:rPr lang="en-GB" altLang="es-ES" sz="3000" b="1" dirty="0" err="1">
                <a:solidFill>
                  <a:srgbClr val="FF6600"/>
                </a:solidFill>
                <a:latin typeface="Gill Sans MT" pitchFamily="34" charset="0"/>
              </a:rPr>
              <a:t>Xunta</a:t>
            </a:r>
            <a:r>
              <a:rPr lang="en-GB" altLang="es-ES" sz="3000" b="1" dirty="0">
                <a:solidFill>
                  <a:srgbClr val="FF6600"/>
                </a:solidFill>
                <a:latin typeface="Gill Sans MT" pitchFamily="34" charset="0"/>
              </a:rPr>
              <a:t> de Galicia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04056" y="1189201"/>
            <a:ext cx="863994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GB" altLang="es-ES" sz="3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INTERREG V-A </a:t>
            </a:r>
          </a:p>
          <a:p>
            <a:pPr algn="ctr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GB" altLang="es-ES" sz="3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ESPANHA-PORTUGAL 2014-2020</a:t>
            </a: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504057" y="6197242"/>
            <a:ext cx="863994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3" pitchFamily="18" charset="2"/>
              <a:buNone/>
            </a:pPr>
            <a:r>
              <a:rPr lang="en-GB" altLang="es-ES" sz="2000" b="1" i="1" dirty="0" err="1">
                <a:solidFill>
                  <a:srgbClr val="FF6600"/>
                </a:solidFill>
                <a:latin typeface="Gill Sans MT" pitchFamily="34" charset="0"/>
              </a:rPr>
              <a:t>Cooperando</a:t>
            </a:r>
            <a:r>
              <a:rPr lang="en-GB" altLang="es-ES" sz="2000" b="1" i="1" dirty="0">
                <a:solidFill>
                  <a:srgbClr val="FF6600"/>
                </a:solidFill>
                <a:latin typeface="Gill Sans MT" pitchFamily="34" charset="0"/>
              </a:rPr>
              <a:t> </a:t>
            </a:r>
            <a:r>
              <a:rPr lang="en-GB" altLang="es-ES" sz="2000" b="1" i="1" dirty="0" err="1">
                <a:solidFill>
                  <a:srgbClr val="FF6600"/>
                </a:solidFill>
                <a:latin typeface="Gill Sans MT" pitchFamily="34" charset="0"/>
              </a:rPr>
              <a:t>más</a:t>
            </a:r>
            <a:r>
              <a:rPr lang="en-GB" altLang="es-ES" sz="2000" b="1" i="1" dirty="0">
                <a:solidFill>
                  <a:srgbClr val="FF6600"/>
                </a:solidFill>
                <a:latin typeface="Gill Sans MT" pitchFamily="34" charset="0"/>
              </a:rPr>
              <a:t>… </a:t>
            </a:r>
            <a:r>
              <a:rPr lang="en-GB" altLang="es-ES" sz="2000" b="1" i="1" dirty="0" err="1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Mais</a:t>
            </a:r>
            <a:r>
              <a:rPr lang="en-GB" altLang="es-ES" sz="2000" b="1" i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n-GB" altLang="es-ES" sz="2000" b="1" i="1" dirty="0" err="1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cooperação</a:t>
            </a:r>
            <a:endParaRPr lang="en-GB" altLang="es-ES" sz="2000" b="1" i="1" dirty="0">
              <a:solidFill>
                <a:schemeClr val="tx2">
                  <a:lumMod val="75000"/>
                </a:schemeClr>
              </a:solidFill>
              <a:latin typeface="Gill Sans MT" pitchFamily="34" charset="0"/>
              <a:sym typeface="Wingdings" pitchFamily="2" charset="2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04056" y="4365105"/>
            <a:ext cx="863994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 3" pitchFamily="18" charset="2"/>
              <a:buNone/>
              <a:defRPr/>
            </a:pPr>
            <a:r>
              <a:rPr lang="en-GB" altLang="es-ES" sz="2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Santiago de Compostela – 30/05/2018</a:t>
            </a:r>
            <a:endParaRPr lang="es-ES" altLang="es-ES" sz="24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l="22091" t="17255" r="23007" b="8706"/>
          <a:stretch/>
        </p:blipFill>
        <p:spPr>
          <a:xfrm>
            <a:off x="1403648" y="1124744"/>
            <a:ext cx="5904476" cy="5106954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6FD7-2E12-4331-9DA3-BDB69378967B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01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print"/>
          <a:srcRect l="24934" t="15529" r="25850" b="7294"/>
          <a:stretch/>
        </p:blipFill>
        <p:spPr>
          <a:xfrm>
            <a:off x="1541810" y="1268760"/>
            <a:ext cx="5065787" cy="4964875"/>
          </a:xfrm>
          <a:prstGeom prst="rect">
            <a:avLst/>
          </a:prstGeom>
        </p:spPr>
      </p:pic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6FD7-2E12-4331-9DA3-BDB69378967B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73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l="24739" t="15843" r="25948" b="11843"/>
          <a:stretch/>
        </p:blipFill>
        <p:spPr>
          <a:xfrm>
            <a:off x="1619672" y="1231053"/>
            <a:ext cx="5549240" cy="5085885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6FD7-2E12-4331-9DA3-BDB69378967B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411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6FD7-2E12-4331-9DA3-BDB69378967B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1895" t="16941" r="24281" b="6825"/>
          <a:stretch/>
        </p:blipFill>
        <p:spPr>
          <a:xfrm>
            <a:off x="1259633" y="1280349"/>
            <a:ext cx="5838012" cy="516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57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6FD7-2E12-4331-9DA3-BDB69378967B}" type="slidenum">
              <a:rPr lang="es-ES" smtClean="0"/>
              <a:pPr/>
              <a:t>14</a:t>
            </a:fld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1797" t="15843" r="17713" b="6824"/>
          <a:stretch/>
        </p:blipFill>
        <p:spPr>
          <a:xfrm>
            <a:off x="1907704" y="1848696"/>
            <a:ext cx="5719134" cy="456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95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489293" y="5038740"/>
            <a:ext cx="6479957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 3" pitchFamily="18" charset="2"/>
              <a:buNone/>
            </a:pPr>
            <a:r>
              <a:rPr lang="en-GB" altLang="es-ES" sz="1500" b="1" i="1" dirty="0" err="1">
                <a:solidFill>
                  <a:srgbClr val="FF6600"/>
                </a:solidFill>
                <a:latin typeface="Gill Sans MT" pitchFamily="34" charset="0"/>
              </a:rPr>
              <a:t>Cooperando</a:t>
            </a:r>
            <a:r>
              <a:rPr lang="en-GB" altLang="es-ES" sz="1500" b="1" i="1" dirty="0">
                <a:solidFill>
                  <a:srgbClr val="FF6600"/>
                </a:solidFill>
                <a:latin typeface="Gill Sans MT" pitchFamily="34" charset="0"/>
              </a:rPr>
              <a:t> </a:t>
            </a:r>
            <a:r>
              <a:rPr lang="en-GB" altLang="es-ES" sz="1500" b="1" i="1" dirty="0" err="1">
                <a:solidFill>
                  <a:srgbClr val="FF6600"/>
                </a:solidFill>
                <a:latin typeface="Gill Sans MT" pitchFamily="34" charset="0"/>
              </a:rPr>
              <a:t>más</a:t>
            </a:r>
            <a:r>
              <a:rPr lang="en-GB" altLang="es-ES" sz="1500" b="1" i="1" dirty="0">
                <a:solidFill>
                  <a:srgbClr val="FF6600"/>
                </a:solidFill>
                <a:latin typeface="Gill Sans MT" pitchFamily="34" charset="0"/>
              </a:rPr>
              <a:t>… </a:t>
            </a:r>
            <a:r>
              <a:rPr lang="en-GB" altLang="es-ES" sz="1500" b="1" i="1" dirty="0" err="1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Mais</a:t>
            </a:r>
            <a:r>
              <a:rPr lang="en-GB" altLang="es-ES" sz="1500" b="1" i="1" dirty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 </a:t>
            </a:r>
            <a:r>
              <a:rPr lang="en-GB" altLang="es-ES" sz="1500" b="1" i="1" dirty="0" err="1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cooperação</a:t>
            </a:r>
            <a:endParaRPr lang="en-GB" altLang="es-ES" sz="1500" b="1" i="1" dirty="0">
              <a:solidFill>
                <a:srgbClr val="1F497D">
                  <a:lumMod val="75000"/>
                </a:srgbClr>
              </a:solidFill>
              <a:latin typeface="Gill Sans MT" pitchFamily="34" charset="0"/>
              <a:sym typeface="Wingdings" pitchFamily="2" charset="2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DEB5471E-B37E-41BA-819C-8A80BC114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06" y="2564904"/>
            <a:ext cx="8639944" cy="11695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buFont typeface="Wingdings 3" pitchFamily="18" charset="2"/>
              <a:buNone/>
            </a:pPr>
            <a:r>
              <a:rPr lang="en-GB" altLang="es-ES" sz="3000" b="1" dirty="0" err="1">
                <a:solidFill>
                  <a:srgbClr val="002060"/>
                </a:solidFill>
                <a:latin typeface="Gill Sans MT" pitchFamily="34" charset="0"/>
              </a:rPr>
              <a:t>Muchas</a:t>
            </a:r>
            <a:r>
              <a:rPr lang="en-GB" altLang="es-ES" sz="3000" b="1" dirty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GB" altLang="es-ES" sz="3000" b="1" dirty="0" err="1">
                <a:solidFill>
                  <a:srgbClr val="002060"/>
                </a:solidFill>
                <a:latin typeface="Gill Sans MT" pitchFamily="34" charset="0"/>
              </a:rPr>
              <a:t>gracias</a:t>
            </a:r>
            <a:endParaRPr lang="en-GB" altLang="es-ES" sz="3000" b="1" dirty="0">
              <a:solidFill>
                <a:srgbClr val="002060"/>
              </a:solidFill>
              <a:latin typeface="Gill Sans MT" pitchFamily="34" charset="0"/>
            </a:endParaRPr>
          </a:p>
          <a:p>
            <a:pPr algn="ctr">
              <a:spcAft>
                <a:spcPts val="1200"/>
              </a:spcAft>
              <a:buFont typeface="Wingdings 3" pitchFamily="18" charset="2"/>
              <a:buNone/>
            </a:pPr>
            <a:r>
              <a:rPr lang="en-GB" altLang="es-ES" sz="3000" b="1" dirty="0" err="1">
                <a:solidFill>
                  <a:srgbClr val="FF6600"/>
                </a:solidFill>
                <a:latin typeface="Gill Sans MT" pitchFamily="34" charset="0"/>
              </a:rPr>
              <a:t>Moitas</a:t>
            </a:r>
            <a:r>
              <a:rPr lang="en-GB" altLang="es-ES" sz="3000" b="1" dirty="0">
                <a:solidFill>
                  <a:srgbClr val="FF6600"/>
                </a:solidFill>
                <a:latin typeface="Gill Sans MT" pitchFamily="34" charset="0"/>
              </a:rPr>
              <a:t> </a:t>
            </a:r>
            <a:r>
              <a:rPr lang="en-GB" altLang="es-ES" sz="3000" b="1" dirty="0" err="1">
                <a:solidFill>
                  <a:srgbClr val="FF6600"/>
                </a:solidFill>
                <a:latin typeface="Gill Sans MT" pitchFamily="34" charset="0"/>
              </a:rPr>
              <a:t>grazas</a:t>
            </a:r>
            <a:endParaRPr lang="en-GB" altLang="es-ES" sz="3000" b="1" dirty="0">
              <a:solidFill>
                <a:srgbClr val="FF66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8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489292" y="1592835"/>
            <a:ext cx="6479958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 3" pitchFamily="18" charset="2"/>
              <a:buNone/>
            </a:pPr>
            <a:r>
              <a:rPr lang="en-GB" altLang="es-ES" sz="3600" b="1" dirty="0">
                <a:solidFill>
                  <a:srgbClr val="FF6600"/>
                </a:solidFill>
                <a:latin typeface="Gill Sans MT" pitchFamily="34" charset="0"/>
              </a:rPr>
              <a:t>COOPERA 2020: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1332020" y="2924944"/>
            <a:ext cx="6768371" cy="3024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ES_tradnl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Técnicos de acceso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s-ES_tradnl" sz="15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ES_tradnl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 de Gestión de Accesos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s-ES_tradnl" sz="15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ES_tradnl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financiero: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ES_trad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Grabación del gasto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ES_trad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 de una Validación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ES_tradnl" sz="21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1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1221294" y="1367597"/>
            <a:ext cx="6767990" cy="51025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20000"/>
              </a:lnSpc>
              <a:defRPr/>
            </a:pPr>
            <a:r>
              <a:rPr lang="es-ES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Configuración del PC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su acceso:</a:t>
            </a:r>
          </a:p>
          <a:p>
            <a:pPr marL="1200150" lvl="2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operativo: Windows 8.1 </a:t>
            </a:r>
          </a:p>
          <a:p>
            <a:pPr marL="1200150" lvl="2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Navegador de Internet: 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Nombre: Microsoft Internet Explorer.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Versión: 11.</a:t>
            </a:r>
          </a:p>
          <a:p>
            <a:pPr marL="1657350" lvl="3" indent="-285750">
              <a:defRPr/>
            </a:pP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activado.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Cookies activadas.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Pop-ups (ventanas emergentes) activadas.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Habilitar descarga de archivos y fuentes.</a:t>
            </a:r>
          </a:p>
          <a:p>
            <a:pPr marL="1200150" lvl="2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Virtual Machine: Versión 1.7.</a:t>
            </a:r>
          </a:p>
          <a:p>
            <a:pPr marL="1200150" lvl="2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Adobe Reader: Versión 11.0.10 o superior.</a:t>
            </a:r>
          </a:p>
          <a:p>
            <a:pPr marL="1200150" lvl="2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 PDF 1.4: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 de PDF (Adobe Acrobat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Writer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con “PDF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Creator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657350" lvl="3" indent="-285750">
              <a:defRPr/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Word: Guardar PDF/A.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9AC60AC-EAC4-41C3-B610-11CCE6272A39}"/>
              </a:ext>
            </a:extLst>
          </p:cNvPr>
          <p:cNvSpPr txBox="1"/>
          <p:nvPr/>
        </p:nvSpPr>
        <p:spPr>
          <a:xfrm>
            <a:off x="899592" y="548680"/>
            <a:ext cx="48245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00FF"/>
                </a:solidFill>
              </a:rPr>
              <a:t>Requisitos Técnicos de Accesos</a:t>
            </a:r>
          </a:p>
        </p:txBody>
      </p:sp>
    </p:spTree>
    <p:extLst>
      <p:ext uri="{BB962C8B-B14F-4D97-AF65-F5344CB8AC3E}">
        <p14:creationId xmlns:p14="http://schemas.microsoft.com/office/powerpoint/2010/main" val="219847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899592" y="1411156"/>
            <a:ext cx="7344816" cy="50372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68580" tIns="34290" rIns="68580" bIns="3429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20000"/>
              </a:lnSpc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necesitará para:</a:t>
            </a:r>
          </a:p>
          <a:p>
            <a:pPr marL="1200150" lvl="2" indent="-285750">
              <a:lnSpc>
                <a:spcPct val="120000"/>
              </a:lnSpc>
              <a:defRPr/>
            </a:pPr>
            <a:r>
              <a:rPr lang="es-E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Entrar en Coopera 2020.</a:t>
            </a:r>
          </a:p>
          <a:p>
            <a:pPr marL="1200150" lvl="2" indent="-285750">
              <a:lnSpc>
                <a:spcPct val="120000"/>
              </a:lnSpc>
              <a:defRPr/>
            </a:pPr>
            <a:r>
              <a:rPr lang="es-E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Firmar documentos requeridos.</a:t>
            </a:r>
          </a:p>
          <a:p>
            <a:pPr marL="742950" lvl="1" indent="-285750">
              <a:lnSpc>
                <a:spcPct val="120000"/>
              </a:lnSpc>
              <a:defRPr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Certificado digital </a:t>
            </a:r>
            <a:r>
              <a:rPr lang="es-ES" alt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certificado electrónico es un documento electrónico expedido por un prestador de servicios de certificación y que </a:t>
            </a:r>
            <a:r>
              <a:rPr lang="es-ES" alt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contiene información identificativa de una persona </a:t>
            </a:r>
            <a:r>
              <a:rPr lang="es-ES" alt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(física o jurídica). Contiene el DNI/BI y el nombre.</a:t>
            </a:r>
          </a:p>
          <a:p>
            <a:pPr lvl="1">
              <a:lnSpc>
                <a:spcPct val="120000"/>
              </a:lnSpc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Sirve para:</a:t>
            </a:r>
          </a:p>
          <a:p>
            <a:pPr marL="1200150" lvl="2" indent="-285750">
              <a:lnSpc>
                <a:spcPct val="120000"/>
              </a:lnSpc>
              <a:defRPr/>
            </a:pPr>
            <a:r>
              <a:rPr lang="es-E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y autenticar (verificar la identidad).</a:t>
            </a:r>
          </a:p>
          <a:p>
            <a:pPr marL="1200150" lvl="2" indent="-285750">
              <a:lnSpc>
                <a:spcPct val="120000"/>
              </a:lnSpc>
              <a:defRPr/>
            </a:pPr>
            <a:r>
              <a:rPr lang="es-E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Firmar electrónicamente:</a:t>
            </a:r>
          </a:p>
          <a:p>
            <a:pPr marL="1657350" lvl="3" indent="-285750">
              <a:lnSpc>
                <a:spcPct val="120000"/>
              </a:lnSpc>
              <a:defRPr/>
            </a:pPr>
            <a:r>
              <a:rPr lang="es-E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Garantizada la integridad de los datos del documento.</a:t>
            </a:r>
          </a:p>
          <a:p>
            <a:pPr marL="1657350" lvl="3" indent="-285750">
              <a:lnSpc>
                <a:spcPct val="120000"/>
              </a:lnSpc>
              <a:defRPr/>
            </a:pPr>
            <a:r>
              <a:rPr lang="es-E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quién ha firmado.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069303-2471-4F62-931C-88429A1E77AD}"/>
              </a:ext>
            </a:extLst>
          </p:cNvPr>
          <p:cNvSpPr txBox="1"/>
          <p:nvPr/>
        </p:nvSpPr>
        <p:spPr>
          <a:xfrm>
            <a:off x="899592" y="584366"/>
            <a:ext cx="51125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00FF"/>
                </a:solidFill>
              </a:rPr>
              <a:t>CERTIFICADO DIGITAL</a:t>
            </a:r>
          </a:p>
        </p:txBody>
      </p:sp>
    </p:spTree>
    <p:extLst>
      <p:ext uri="{BB962C8B-B14F-4D97-AF65-F5344CB8AC3E}">
        <p14:creationId xmlns:p14="http://schemas.microsoft.com/office/powerpoint/2010/main" val="3436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1427F47-B876-4A8C-BFD7-78151484ECE2}"/>
              </a:ext>
            </a:extLst>
          </p:cNvPr>
          <p:cNvSpPr/>
          <p:nvPr/>
        </p:nvSpPr>
        <p:spPr>
          <a:xfrm>
            <a:off x="683568" y="1700808"/>
            <a:ext cx="8028892" cy="4715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s-E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Certificados admitidos en Coopera 2020: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s-ES" b="1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eIDAS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Electronic </a:t>
            </a:r>
            <a:r>
              <a:rPr lang="es-E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Identificaion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Reglamento europeo que regula los procesos de identificación y firma electrónica y establece las pautas para los servicios de confianza relativos a las transacciones electrónicas.</a:t>
            </a:r>
          </a:p>
          <a:p>
            <a:pPr lvl="2">
              <a:lnSpc>
                <a:spcPct val="120000"/>
              </a:lnSpc>
              <a:defRPr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común de identidad Digital dentro de la UE</a:t>
            </a:r>
          </a:p>
          <a:p>
            <a:pPr lvl="2">
              <a:lnSpc>
                <a:spcPct val="120000"/>
              </a:lnSpc>
              <a:defRPr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s-ES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@firma</a:t>
            </a:r>
            <a:r>
              <a:rPr lang="es-E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Plataforma de validación y firma electrónica del Ministerio. </a:t>
            </a:r>
          </a:p>
          <a:p>
            <a:pPr lvl="2">
              <a:lnSpc>
                <a:spcPct val="120000"/>
              </a:lnSpc>
              <a:defRPr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 </a:t>
            </a:r>
            <a:r>
              <a:rPr lang="es-E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eIDAS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lnSpc>
                <a:spcPct val="120000"/>
              </a:lnSpc>
              <a:defRPr/>
            </a:pPr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s-ES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 2020</a:t>
            </a:r>
            <a:r>
              <a:rPr lang="es-E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invoca a @firma. </a:t>
            </a:r>
          </a:p>
          <a:p>
            <a:pPr lvl="2">
              <a:lnSpc>
                <a:spcPct val="120000"/>
              </a:lnSpc>
              <a:defRPr/>
            </a:pPr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defRPr/>
            </a:pPr>
            <a:r>
              <a:rPr lang="es-E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Certificados: </a:t>
            </a:r>
            <a:r>
              <a:rPr lang="es-E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eDNI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FNMT, </a:t>
            </a:r>
            <a:r>
              <a:rPr lang="es-E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Cartão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E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Cidadão</a:t>
            </a: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0E04B48-63C8-497D-8BB3-5EFDE443C5F7}"/>
              </a:ext>
            </a:extLst>
          </p:cNvPr>
          <p:cNvSpPr txBox="1"/>
          <p:nvPr/>
        </p:nvSpPr>
        <p:spPr>
          <a:xfrm>
            <a:off x="714549" y="764704"/>
            <a:ext cx="51125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00FF"/>
                </a:solidFill>
              </a:rPr>
              <a:t>CERTIFICADO DIGITAL</a:t>
            </a:r>
          </a:p>
        </p:txBody>
      </p:sp>
    </p:spTree>
    <p:extLst>
      <p:ext uri="{BB962C8B-B14F-4D97-AF65-F5344CB8AC3E}">
        <p14:creationId xmlns:p14="http://schemas.microsoft.com/office/powerpoint/2010/main" val="280370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C92AD3D-A25A-4454-AA8A-AD2A9191DF71}"/>
              </a:ext>
            </a:extLst>
          </p:cNvPr>
          <p:cNvSpPr txBox="1"/>
          <p:nvPr/>
        </p:nvSpPr>
        <p:spPr>
          <a:xfrm>
            <a:off x="1568090" y="1427570"/>
            <a:ext cx="624427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Idiomas: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Desconectar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Limpiar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Ordenar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Refrescar / Volver a cargar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/ Grabación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/ Borrado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Modificación / Cambio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Volver atrás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Seleccionar registro: Pulsar sobre la línea</a:t>
            </a:r>
          </a:p>
        </p:txBody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1F5796AB-3FD9-4C90-8C10-2E8542013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1481097"/>
            <a:ext cx="2790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>
            <a:extLst>
              <a:ext uri="{FF2B5EF4-FFF2-40B4-BE49-F238E27FC236}">
                <a16:creationId xmlns:a16="http://schemas.microsoft.com/office/drawing/2014/main" id="{63C71289-29FC-4B87-A32C-5BB2DB62E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814" y="1777336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8">
            <a:extLst>
              <a:ext uri="{FF2B5EF4-FFF2-40B4-BE49-F238E27FC236}">
                <a16:creationId xmlns:a16="http://schemas.microsoft.com/office/drawing/2014/main" id="{142E5B4C-0FFB-482F-836B-BAB7982A69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045364"/>
            <a:ext cx="5619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3">
            <a:extLst>
              <a:ext uri="{FF2B5EF4-FFF2-40B4-BE49-F238E27FC236}">
                <a16:creationId xmlns:a16="http://schemas.microsoft.com/office/drawing/2014/main" id="{D7C94BD8-1407-4309-A574-EFA6608C7F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36805"/>
            <a:ext cx="342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4">
            <a:extLst>
              <a:ext uri="{FF2B5EF4-FFF2-40B4-BE49-F238E27FC236}">
                <a16:creationId xmlns:a16="http://schemas.microsoft.com/office/drawing/2014/main" id="{6FE8F0CC-448A-47DC-994F-D48E650F32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38" y="2816225"/>
            <a:ext cx="361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6">
            <a:extLst>
              <a:ext uri="{FF2B5EF4-FFF2-40B4-BE49-F238E27FC236}">
                <a16:creationId xmlns:a16="http://schemas.microsoft.com/office/drawing/2014/main" id="{D1BC1175-E6A1-4BF3-8306-E5B28B201F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333" y="3188140"/>
            <a:ext cx="10572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>
            <a:extLst>
              <a:ext uri="{FF2B5EF4-FFF2-40B4-BE49-F238E27FC236}">
                <a16:creationId xmlns:a16="http://schemas.microsoft.com/office/drawing/2014/main" id="{DAD975DD-8B54-49D8-A15F-2AD18AD1D4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95625"/>
            <a:ext cx="809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21">
            <a:extLst>
              <a:ext uri="{FF2B5EF4-FFF2-40B4-BE49-F238E27FC236}">
                <a16:creationId xmlns:a16="http://schemas.microsoft.com/office/drawing/2014/main" id="{1674FECB-41C3-440B-BBAC-C440E69444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735" y="3521939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7">
            <a:extLst>
              <a:ext uri="{FF2B5EF4-FFF2-40B4-BE49-F238E27FC236}">
                <a16:creationId xmlns:a16="http://schemas.microsoft.com/office/drawing/2014/main" id="{08619993-9DCF-4987-9F3D-07855B06A8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491" y="3850641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8">
            <a:extLst>
              <a:ext uri="{FF2B5EF4-FFF2-40B4-BE49-F238E27FC236}">
                <a16:creationId xmlns:a16="http://schemas.microsoft.com/office/drawing/2014/main" id="{F8CCCB15-1454-4B14-A2D7-4E14FA5050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149080"/>
            <a:ext cx="361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0">
            <a:extLst>
              <a:ext uri="{FF2B5EF4-FFF2-40B4-BE49-F238E27FC236}">
                <a16:creationId xmlns:a16="http://schemas.microsoft.com/office/drawing/2014/main" id="{96D7C82E-FE3A-4383-AEB4-F603B28AD84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35785"/>
            <a:ext cx="371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">
            <a:extLst>
              <a:ext uri="{FF2B5EF4-FFF2-40B4-BE49-F238E27FC236}">
                <a16:creationId xmlns:a16="http://schemas.microsoft.com/office/drawing/2014/main" id="{6413A5E2-1C38-456B-9952-E1DF3C32DF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36786"/>
            <a:ext cx="419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DC790E22-B622-4084-B81C-8D07A1FD7911}"/>
              </a:ext>
            </a:extLst>
          </p:cNvPr>
          <p:cNvSpPr txBox="1"/>
          <p:nvPr/>
        </p:nvSpPr>
        <p:spPr>
          <a:xfrm>
            <a:off x="945741" y="616804"/>
            <a:ext cx="51125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00FF"/>
                </a:solidFill>
              </a:rPr>
              <a:t>NAVEGACIÓN BÁSICA</a:t>
            </a:r>
          </a:p>
        </p:txBody>
      </p:sp>
    </p:spTree>
    <p:extLst>
      <p:ext uri="{BB962C8B-B14F-4D97-AF65-F5344CB8AC3E}">
        <p14:creationId xmlns:p14="http://schemas.microsoft.com/office/powerpoint/2010/main" val="304089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281CC19-C244-46F0-AF79-729609705C9E}"/>
              </a:ext>
            </a:extLst>
          </p:cNvPr>
          <p:cNvSpPr txBox="1"/>
          <p:nvPr/>
        </p:nvSpPr>
        <p:spPr>
          <a:xfrm>
            <a:off x="1331640" y="1196752"/>
            <a:ext cx="6908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Procedimiento de Gestión de Accesos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77324A8-FFC1-41C7-A423-5A903C79589A}"/>
              </a:ext>
            </a:extLst>
          </p:cNvPr>
          <p:cNvSpPr txBox="1"/>
          <p:nvPr/>
        </p:nvSpPr>
        <p:spPr>
          <a:xfrm>
            <a:off x="706209" y="2354679"/>
            <a:ext cx="789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 </a:t>
            </a:r>
            <a:r>
              <a:rPr lang="es-ES" sz="2400" b="1" dirty="0">
                <a:solidFill>
                  <a:srgbClr val="FF6600"/>
                </a:solidFill>
              </a:rPr>
              <a:t>Fase 1</a:t>
            </a:r>
            <a:r>
              <a:rPr lang="es-ES" sz="2400" dirty="0">
                <a:solidFill>
                  <a:srgbClr val="FF6600"/>
                </a:solidFill>
              </a:rPr>
              <a:t>                     </a:t>
            </a:r>
            <a:r>
              <a:rPr lang="es-ES" sz="2400" dirty="0">
                <a:solidFill>
                  <a:schemeClr val="tx2"/>
                </a:solidFill>
              </a:rPr>
              <a:t>Envío fichas usuarios / entidad</a:t>
            </a:r>
          </a:p>
        </p:txBody>
      </p:sp>
      <p:sp>
        <p:nvSpPr>
          <p:cNvPr id="23" name="Flecha derecha 54">
            <a:extLst>
              <a:ext uri="{FF2B5EF4-FFF2-40B4-BE49-F238E27FC236}">
                <a16:creationId xmlns:a16="http://schemas.microsoft.com/office/drawing/2014/main" id="{C5C61B4C-9ECB-46F2-A18B-1E825BDBD88A}"/>
              </a:ext>
            </a:extLst>
          </p:cNvPr>
          <p:cNvSpPr/>
          <p:nvPr/>
        </p:nvSpPr>
        <p:spPr>
          <a:xfrm>
            <a:off x="2483768" y="2557624"/>
            <a:ext cx="533400" cy="1862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D0E28AC-96EA-4CBF-8EA0-8011863841F0}"/>
              </a:ext>
            </a:extLst>
          </p:cNvPr>
          <p:cNvSpPr/>
          <p:nvPr/>
        </p:nvSpPr>
        <p:spPr>
          <a:xfrm>
            <a:off x="706209" y="4061531"/>
            <a:ext cx="76529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000" dirty="0">
                <a:solidFill>
                  <a:srgbClr val="0000CC"/>
                </a:solidFill>
              </a:rPr>
              <a:t>Son dos fases independientes.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000" dirty="0">
                <a:solidFill>
                  <a:srgbClr val="0000CC"/>
                </a:solidFill>
              </a:rPr>
              <a:t>El acceso es a nivel de usuario; todos los usuarios han de solicitar su correspondiente acceso.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000" dirty="0">
                <a:solidFill>
                  <a:srgbClr val="0000CC"/>
                </a:solidFill>
              </a:rPr>
              <a:t>Aunque se haya accedido previamente a Coopera 2020 vía banner, se trata de una nueva etapa y hay que completar este procedimiento.</a:t>
            </a:r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48BDF45-9E10-411C-B68C-03DA09947FE1}"/>
              </a:ext>
            </a:extLst>
          </p:cNvPr>
          <p:cNvSpPr txBox="1"/>
          <p:nvPr/>
        </p:nvSpPr>
        <p:spPr>
          <a:xfrm>
            <a:off x="706209" y="3079070"/>
            <a:ext cx="789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FF6600"/>
                </a:solidFill>
              </a:rPr>
              <a:t>Fase 2</a:t>
            </a:r>
            <a:r>
              <a:rPr lang="es-ES" sz="2400" dirty="0">
                <a:solidFill>
                  <a:srgbClr val="FF6600"/>
                </a:solidFill>
              </a:rPr>
              <a:t>          </a:t>
            </a:r>
            <a:r>
              <a:rPr lang="es-ES" sz="2400" b="1" dirty="0">
                <a:solidFill>
                  <a:srgbClr val="FF6600"/>
                </a:solidFill>
              </a:rPr>
              <a:t>            </a:t>
            </a:r>
            <a:r>
              <a:rPr lang="es-ES" sz="2400" b="1" dirty="0">
                <a:solidFill>
                  <a:schemeClr val="tx2"/>
                </a:solidFill>
              </a:rPr>
              <a:t>Solicitud Acceso / Usuarios</a:t>
            </a:r>
          </a:p>
          <a:p>
            <a:endParaRPr lang="es-ES" sz="2400" dirty="0"/>
          </a:p>
        </p:txBody>
      </p:sp>
      <p:sp>
        <p:nvSpPr>
          <p:cNvPr id="26" name="Flecha derecha 37">
            <a:extLst>
              <a:ext uri="{FF2B5EF4-FFF2-40B4-BE49-F238E27FC236}">
                <a16:creationId xmlns:a16="http://schemas.microsoft.com/office/drawing/2014/main" id="{3EE9011E-26F9-4B30-8BBB-0B3895F59F20}"/>
              </a:ext>
            </a:extLst>
          </p:cNvPr>
          <p:cNvSpPr/>
          <p:nvPr/>
        </p:nvSpPr>
        <p:spPr>
          <a:xfrm>
            <a:off x="2397963" y="3255008"/>
            <a:ext cx="533400" cy="22674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18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20663EC-2349-4D65-8FDD-6A76E6636D6D}"/>
              </a:ext>
            </a:extLst>
          </p:cNvPr>
          <p:cNvSpPr/>
          <p:nvPr/>
        </p:nvSpPr>
        <p:spPr>
          <a:xfrm>
            <a:off x="1043608" y="2407786"/>
            <a:ext cx="7735932" cy="317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Fase 2: Solicitud formal de acceso a los Sistemas de Información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dirty="0">
              <a:solidFill>
                <a:srgbClr val="FF5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dirty="0">
              <a:solidFill>
                <a:srgbClr val="FF5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</a:pPr>
            <a:r>
              <a:rPr lang="es-ES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primer paso será acceder al </a:t>
            </a:r>
            <a:r>
              <a:rPr lang="es-ES_tradnl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Portal de Administración Presupuestaria </a:t>
            </a:r>
            <a:r>
              <a:rPr lang="es-ES_tradnl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</a:t>
            </a:r>
            <a:r>
              <a:rPr lang="es-ES_tradnl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 Explorer</a:t>
            </a:r>
            <a:r>
              <a:rPr lang="es-ES_tradnl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_tradnl" u="sng" dirty="0">
                <a:solidFill>
                  <a:srgbClr val="0000FF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http://www.pap.minhap.gob.es/sitios/pap/es-ES/Paginas/inicio.aspx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_tradnl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_tradnl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Oficina Virtual, vaya al enlace </a:t>
            </a:r>
            <a:r>
              <a:rPr lang="es-ES_tradnl" b="1" dirty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“Solicitud de acceso a los sistemas”:</a:t>
            </a:r>
            <a:r>
              <a:rPr lang="es-ES_tradnl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BCCAAAB-3A33-4EE5-9ECA-89301F94BE8E}"/>
              </a:ext>
            </a:extLst>
          </p:cNvPr>
          <p:cNvSpPr txBox="1"/>
          <p:nvPr/>
        </p:nvSpPr>
        <p:spPr>
          <a:xfrm>
            <a:off x="1259632" y="1330899"/>
            <a:ext cx="6908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Procedimiento de Gestión de Accesos</a:t>
            </a:r>
          </a:p>
        </p:txBody>
      </p:sp>
    </p:spTree>
    <p:extLst>
      <p:ext uri="{BB962C8B-B14F-4D97-AF65-F5344CB8AC3E}">
        <p14:creationId xmlns:p14="http://schemas.microsoft.com/office/powerpoint/2010/main" val="4472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2492" y="1052736"/>
            <a:ext cx="6479958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 3" pitchFamily="18" charset="2"/>
              <a:buNone/>
            </a:pPr>
            <a:r>
              <a:rPr lang="en-GB" altLang="es-ES" sz="3600" b="1" dirty="0">
                <a:solidFill>
                  <a:srgbClr val="FF6600"/>
                </a:solidFill>
                <a:latin typeface="Gill Sans MT" pitchFamily="34" charset="0"/>
              </a:rPr>
              <a:t>COOPERA 2020: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A17F3-D89A-46B8-B294-C35FC7AE983E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1200879" y="2276872"/>
            <a:ext cx="6768371" cy="3024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s-ES_tradnl" sz="15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FINANCIERO: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s-ES_tradnl" sz="3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ES_trad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Grabación del gasto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s-ES_tradn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ES_trad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 de una Validación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Actividad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Declaración del Beneficiario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ES_tradnl" sz="21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8514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4001</TotalTime>
  <Words>492</Words>
  <Application>Microsoft Office PowerPoint</Application>
  <PresentationFormat>Presentación en pantalla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Gill Sans MT</vt:lpstr>
      <vt:lpstr>Tahoma</vt:lpstr>
      <vt:lpstr>Times New Roman</vt:lpstr>
      <vt:lpstr>Wingdings</vt:lpstr>
      <vt:lpstr>Wingdings 3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CREATIVA machine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Modificações do projeto</dc:title>
  <dc:subject>POCTEP 2014-2020</dc:subject>
  <dc:creator>SC POCTEP 2014-2020</dc:creator>
  <cp:lastModifiedBy>Usuario</cp:lastModifiedBy>
  <cp:revision>524</cp:revision>
  <cp:lastPrinted>2017-11-27T12:07:11Z</cp:lastPrinted>
  <dcterms:created xsi:type="dcterms:W3CDTF">2008-01-25T20:43:55Z</dcterms:created>
  <dcterms:modified xsi:type="dcterms:W3CDTF">2018-05-30T06:44:23Z</dcterms:modified>
</cp:coreProperties>
</file>