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322" r:id="rId2"/>
    <p:sldId id="323" r:id="rId3"/>
    <p:sldId id="297" r:id="rId4"/>
    <p:sldId id="321" r:id="rId5"/>
    <p:sldId id="256" r:id="rId6"/>
    <p:sldId id="311" r:id="rId7"/>
    <p:sldId id="259" r:id="rId8"/>
    <p:sldId id="260" r:id="rId9"/>
    <p:sldId id="282" r:id="rId10"/>
    <p:sldId id="283" r:id="rId11"/>
    <p:sldId id="281" r:id="rId12"/>
    <p:sldId id="300" r:id="rId13"/>
    <p:sldId id="319" r:id="rId14"/>
    <p:sldId id="320" r:id="rId15"/>
    <p:sldId id="284" r:id="rId16"/>
    <p:sldId id="263" r:id="rId17"/>
    <p:sldId id="313" r:id="rId18"/>
    <p:sldId id="314" r:id="rId19"/>
    <p:sldId id="315" r:id="rId20"/>
    <p:sldId id="318" r:id="rId21"/>
    <p:sldId id="272" r:id="rId22"/>
    <p:sldId id="302" r:id="rId23"/>
    <p:sldId id="303" r:id="rId24"/>
    <p:sldId id="317" r:id="rId25"/>
  </p:sldIdLst>
  <p:sldSz cx="9144000" cy="6858000" type="screen4x3"/>
  <p:notesSz cx="6797675" cy="987266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rido Cañamero, Maria Prado" initials="GCMP" lastIdx="0" clrIdx="0">
    <p:extLst>
      <p:ext uri="{19B8F6BF-5375-455C-9EA6-DF929625EA0E}">
        <p15:presenceInfo xmlns:p15="http://schemas.microsoft.com/office/powerpoint/2012/main" userId="Garrido Cañamero, Maria Prad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0000FF"/>
    <a:srgbClr val="00A249"/>
    <a:srgbClr val="93FFC4"/>
    <a:srgbClr val="84B4E0"/>
    <a:srgbClr val="33CCCC"/>
    <a:srgbClr val="F19B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476" autoAdjust="0"/>
  </p:normalViewPr>
  <p:slideViewPr>
    <p:cSldViewPr snapToGrid="0">
      <p:cViewPr varScale="1">
        <p:scale>
          <a:sx n="113" d="100"/>
          <a:sy n="113" d="100"/>
        </p:scale>
        <p:origin x="1452" y="96"/>
      </p:cViewPr>
      <p:guideLst>
        <p:guide orient="horz" pos="2160"/>
        <p:guide pos="2880"/>
      </p:guideLst>
    </p:cSldViewPr>
  </p:slideViewPr>
  <p:notesTextViewPr>
    <p:cViewPr>
      <p:scale>
        <a:sx n="1" d="1"/>
        <a:sy n="1" d="1"/>
      </p:scale>
      <p:origin x="0" y="0"/>
    </p:cViewPr>
  </p:notesTextViewPr>
  <p:sorterViewPr>
    <p:cViewPr>
      <p:scale>
        <a:sx n="100" d="100"/>
        <a:sy n="100" d="100"/>
      </p:scale>
      <p:origin x="0" y="-186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6A5F66-FD0D-44FF-A8A0-C23E63A73329}"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es-ES"/>
        </a:p>
      </dgm:t>
    </dgm:pt>
    <dgm:pt modelId="{51EE671D-350B-4860-8902-9F9122DA5122}">
      <dgm:prSet phldrT="[Texto]" custT="1"/>
      <dgm:spPr/>
      <dgm:t>
        <a:bodyPr/>
        <a:lstStyle/>
        <a:p>
          <a:r>
            <a:rPr lang="es-ES" sz="3200" dirty="0" smtClean="0">
              <a:solidFill>
                <a:srgbClr val="0000FF"/>
              </a:solidFill>
            </a:rPr>
            <a:t>Previo</a:t>
          </a:r>
          <a:endParaRPr lang="es-ES" sz="3200" dirty="0">
            <a:solidFill>
              <a:srgbClr val="0000FF"/>
            </a:solidFill>
          </a:endParaRPr>
        </a:p>
      </dgm:t>
    </dgm:pt>
    <dgm:pt modelId="{BD99A189-7DC4-4B65-AD72-4E69B5E20988}" type="parTrans" cxnId="{63CA31C9-9B92-47C2-A4CC-EAA3DEA533CC}">
      <dgm:prSet/>
      <dgm:spPr/>
      <dgm:t>
        <a:bodyPr/>
        <a:lstStyle/>
        <a:p>
          <a:endParaRPr lang="es-ES"/>
        </a:p>
      </dgm:t>
    </dgm:pt>
    <dgm:pt modelId="{62BD5EB3-4EBC-46BA-873E-2B0ABA898575}" type="sibTrans" cxnId="{63CA31C9-9B92-47C2-A4CC-EAA3DEA533CC}">
      <dgm:prSet/>
      <dgm:spPr/>
      <dgm:t>
        <a:bodyPr/>
        <a:lstStyle/>
        <a:p>
          <a:endParaRPr lang="es-ES"/>
        </a:p>
      </dgm:t>
    </dgm:pt>
    <dgm:pt modelId="{9B01D89F-3F13-46A1-BFB2-B38E1B63F9D0}">
      <dgm:prSet phldrT="[Texto]" custT="1"/>
      <dgm:spPr/>
      <dgm:t>
        <a:bodyPr/>
        <a:lstStyle/>
        <a:p>
          <a:r>
            <a:rPr lang="es-ES" sz="3200" dirty="0" smtClean="0">
              <a:solidFill>
                <a:srgbClr val="0000FF"/>
              </a:solidFill>
            </a:rPr>
            <a:t>A posteriori</a:t>
          </a:r>
          <a:endParaRPr lang="es-ES" sz="3200" dirty="0">
            <a:solidFill>
              <a:srgbClr val="0000FF"/>
            </a:solidFill>
          </a:endParaRPr>
        </a:p>
      </dgm:t>
    </dgm:pt>
    <dgm:pt modelId="{B9456644-2030-42A6-A5E1-5963C58E34B2}" type="parTrans" cxnId="{358139CE-6324-4A0C-A40B-08281022E72D}">
      <dgm:prSet/>
      <dgm:spPr/>
      <dgm:t>
        <a:bodyPr/>
        <a:lstStyle/>
        <a:p>
          <a:endParaRPr lang="es-ES"/>
        </a:p>
      </dgm:t>
    </dgm:pt>
    <dgm:pt modelId="{CFEDD28C-A2F3-4513-A844-41ECBB76578D}" type="sibTrans" cxnId="{358139CE-6324-4A0C-A40B-08281022E72D}">
      <dgm:prSet/>
      <dgm:spPr/>
      <dgm:t>
        <a:bodyPr/>
        <a:lstStyle/>
        <a:p>
          <a:endParaRPr lang="es-ES"/>
        </a:p>
      </dgm:t>
    </dgm:pt>
    <dgm:pt modelId="{08CD7212-117D-47F2-9771-BDDDAAA45F0A}" type="pres">
      <dgm:prSet presAssocID="{B16A5F66-FD0D-44FF-A8A0-C23E63A73329}" presName="compositeShape" presStyleCnt="0">
        <dgm:presLayoutVars>
          <dgm:chMax val="2"/>
          <dgm:dir/>
          <dgm:resizeHandles val="exact"/>
        </dgm:presLayoutVars>
      </dgm:prSet>
      <dgm:spPr/>
      <dgm:t>
        <a:bodyPr/>
        <a:lstStyle/>
        <a:p>
          <a:endParaRPr lang="es-ES"/>
        </a:p>
      </dgm:t>
    </dgm:pt>
    <dgm:pt modelId="{18D9D53B-3FC1-49E8-B75F-3EF834AEC706}" type="pres">
      <dgm:prSet presAssocID="{B16A5F66-FD0D-44FF-A8A0-C23E63A73329}" presName="ribbon" presStyleLbl="node1" presStyleIdx="0" presStyleCnt="1" custScaleX="182612" custLinFactNeighborX="5677" custLinFactNeighborY="-28385"/>
      <dgm:spPr>
        <a:solidFill>
          <a:srgbClr val="84B4E0"/>
        </a:solidFill>
      </dgm:spPr>
    </dgm:pt>
    <dgm:pt modelId="{C4A64915-BD7D-4C0A-A868-722C716F20FD}" type="pres">
      <dgm:prSet presAssocID="{B16A5F66-FD0D-44FF-A8A0-C23E63A73329}" presName="leftArrowText" presStyleLbl="node1" presStyleIdx="0" presStyleCnt="1" custScaleX="194948" custLinFactNeighborX="-61292" custLinFactNeighborY="2562">
        <dgm:presLayoutVars>
          <dgm:chMax val="0"/>
          <dgm:bulletEnabled val="1"/>
        </dgm:presLayoutVars>
      </dgm:prSet>
      <dgm:spPr/>
      <dgm:t>
        <a:bodyPr/>
        <a:lstStyle/>
        <a:p>
          <a:endParaRPr lang="es-ES"/>
        </a:p>
      </dgm:t>
    </dgm:pt>
    <dgm:pt modelId="{A6A05E2B-DAC8-4F9B-9D68-11FF4FD34AB2}" type="pres">
      <dgm:prSet presAssocID="{B16A5F66-FD0D-44FF-A8A0-C23E63A73329}" presName="rightArrowText" presStyleLbl="node1" presStyleIdx="0" presStyleCnt="1" custScaleX="208909" custLinFactNeighborX="48359" custLinFactNeighborY="1106">
        <dgm:presLayoutVars>
          <dgm:chMax val="0"/>
          <dgm:bulletEnabled val="1"/>
        </dgm:presLayoutVars>
      </dgm:prSet>
      <dgm:spPr/>
      <dgm:t>
        <a:bodyPr/>
        <a:lstStyle/>
        <a:p>
          <a:endParaRPr lang="es-ES"/>
        </a:p>
      </dgm:t>
    </dgm:pt>
  </dgm:ptLst>
  <dgm:cxnLst>
    <dgm:cxn modelId="{358139CE-6324-4A0C-A40B-08281022E72D}" srcId="{B16A5F66-FD0D-44FF-A8A0-C23E63A73329}" destId="{9B01D89F-3F13-46A1-BFB2-B38E1B63F9D0}" srcOrd="1" destOrd="0" parTransId="{B9456644-2030-42A6-A5E1-5963C58E34B2}" sibTransId="{CFEDD28C-A2F3-4513-A844-41ECBB76578D}"/>
    <dgm:cxn modelId="{63CA31C9-9B92-47C2-A4CC-EAA3DEA533CC}" srcId="{B16A5F66-FD0D-44FF-A8A0-C23E63A73329}" destId="{51EE671D-350B-4860-8902-9F9122DA5122}" srcOrd="0" destOrd="0" parTransId="{BD99A189-7DC4-4B65-AD72-4E69B5E20988}" sibTransId="{62BD5EB3-4EBC-46BA-873E-2B0ABA898575}"/>
    <dgm:cxn modelId="{F06D9C0E-283E-421D-B3A7-0854692CC6E4}" type="presOf" srcId="{B16A5F66-FD0D-44FF-A8A0-C23E63A73329}" destId="{08CD7212-117D-47F2-9771-BDDDAAA45F0A}" srcOrd="0" destOrd="0" presId="urn:microsoft.com/office/officeart/2005/8/layout/arrow6"/>
    <dgm:cxn modelId="{CA997277-2213-4A64-B630-C45E20B487DC}" type="presOf" srcId="{51EE671D-350B-4860-8902-9F9122DA5122}" destId="{C4A64915-BD7D-4C0A-A868-722C716F20FD}" srcOrd="0" destOrd="0" presId="urn:microsoft.com/office/officeart/2005/8/layout/arrow6"/>
    <dgm:cxn modelId="{27902626-47FE-4373-B767-164C150E54AC}" type="presOf" srcId="{9B01D89F-3F13-46A1-BFB2-B38E1B63F9D0}" destId="{A6A05E2B-DAC8-4F9B-9D68-11FF4FD34AB2}" srcOrd="0" destOrd="0" presId="urn:microsoft.com/office/officeart/2005/8/layout/arrow6"/>
    <dgm:cxn modelId="{BDC93D1D-2602-4A12-B4E5-D1E12C447825}" type="presParOf" srcId="{08CD7212-117D-47F2-9771-BDDDAAA45F0A}" destId="{18D9D53B-3FC1-49E8-B75F-3EF834AEC706}" srcOrd="0" destOrd="0" presId="urn:microsoft.com/office/officeart/2005/8/layout/arrow6"/>
    <dgm:cxn modelId="{30A77CC7-0390-4D80-A6A9-686471B8E41E}" type="presParOf" srcId="{08CD7212-117D-47F2-9771-BDDDAAA45F0A}" destId="{C4A64915-BD7D-4C0A-A868-722C716F20FD}" srcOrd="1" destOrd="0" presId="urn:microsoft.com/office/officeart/2005/8/layout/arrow6"/>
    <dgm:cxn modelId="{A53318F6-E637-4E1D-A7A3-4A41E497F9C4}" type="presParOf" srcId="{08CD7212-117D-47F2-9771-BDDDAAA45F0A}" destId="{A6A05E2B-DAC8-4F9B-9D68-11FF4FD34AB2}"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400" cy="4953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a:defRPr sz="1200"/>
            </a:lvl1pPr>
          </a:lstStyle>
          <a:p>
            <a:fld id="{DC05E744-84F7-4536-8FA9-ACF42222E202}" type="datetimeFigureOut">
              <a:rPr lang="es-ES" smtClean="0"/>
              <a:t>31/05/2018</a:t>
            </a:fld>
            <a:endParaRPr lang="es-ES"/>
          </a:p>
        </p:txBody>
      </p:sp>
      <p:sp>
        <p:nvSpPr>
          <p:cNvPr id="4" name="Marcador de pie de página 3"/>
          <p:cNvSpPr>
            <a:spLocks noGrp="1"/>
          </p:cNvSpPr>
          <p:nvPr>
            <p:ph type="ftr" sz="quarter" idx="2"/>
          </p:nvPr>
        </p:nvSpPr>
        <p:spPr>
          <a:xfrm>
            <a:off x="1" y="9377363"/>
            <a:ext cx="2946400" cy="4953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49688" y="9377363"/>
            <a:ext cx="2946400" cy="495300"/>
          </a:xfrm>
          <a:prstGeom prst="rect">
            <a:avLst/>
          </a:prstGeom>
        </p:spPr>
        <p:txBody>
          <a:bodyPr vert="horz" lIns="91440" tIns="45720" rIns="91440" bIns="45720" rtlCol="0" anchor="b"/>
          <a:lstStyle>
            <a:lvl1pPr algn="r">
              <a:defRPr sz="1200"/>
            </a:lvl1pPr>
          </a:lstStyle>
          <a:p>
            <a:fld id="{B9B0136C-ECB5-457A-8D48-728D69E43284}" type="slidenum">
              <a:rPr lang="es-ES" smtClean="0"/>
              <a:t>‹Nº›</a:t>
            </a:fld>
            <a:endParaRPr lang="es-ES"/>
          </a:p>
        </p:txBody>
      </p:sp>
    </p:spTree>
    <p:extLst>
      <p:ext uri="{BB962C8B-B14F-4D97-AF65-F5344CB8AC3E}">
        <p14:creationId xmlns:p14="http://schemas.microsoft.com/office/powerpoint/2010/main" val="1927555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7FC4EDC0-A1C1-4F82-8896-2B4A8C8DF2BA}" type="datetimeFigureOut">
              <a:rPr lang="es-ES" smtClean="0"/>
              <a:t>31/05/2018</a:t>
            </a:fld>
            <a:endParaRPr lang="es-ES"/>
          </a:p>
        </p:txBody>
      </p:sp>
      <p:sp>
        <p:nvSpPr>
          <p:cNvPr id="4" name="Marcador de imagen de diapositiva 3"/>
          <p:cNvSpPr>
            <a:spLocks noGrp="1" noRot="1" noChangeAspect="1"/>
          </p:cNvSpPr>
          <p:nvPr>
            <p:ph type="sldImg" idx="2"/>
          </p:nvPr>
        </p:nvSpPr>
        <p:spPr>
          <a:xfrm>
            <a:off x="1177925" y="1233488"/>
            <a:ext cx="4441825" cy="3332162"/>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768" y="4751220"/>
            <a:ext cx="5438140" cy="3887361"/>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9377318"/>
            <a:ext cx="2945659" cy="49534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50443" y="9377318"/>
            <a:ext cx="2945659" cy="495347"/>
          </a:xfrm>
          <a:prstGeom prst="rect">
            <a:avLst/>
          </a:prstGeom>
        </p:spPr>
        <p:txBody>
          <a:bodyPr vert="horz" lIns="91440" tIns="45720" rIns="91440" bIns="45720" rtlCol="0" anchor="b"/>
          <a:lstStyle>
            <a:lvl1pPr algn="r">
              <a:defRPr sz="1200"/>
            </a:lvl1pPr>
          </a:lstStyle>
          <a:p>
            <a:fld id="{8B39650B-6A75-4B07-BCB7-A198A4C575A0}" type="slidenum">
              <a:rPr lang="es-ES" smtClean="0"/>
              <a:t>‹Nº›</a:t>
            </a:fld>
            <a:endParaRPr lang="es-ES"/>
          </a:p>
        </p:txBody>
      </p:sp>
    </p:spTree>
    <p:extLst>
      <p:ext uri="{BB962C8B-B14F-4D97-AF65-F5344CB8AC3E}">
        <p14:creationId xmlns:p14="http://schemas.microsoft.com/office/powerpoint/2010/main" val="3741464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8B39650B-6A75-4B07-BCB7-A198A4C575A0}" type="slidenum">
              <a:rPr lang="es-ES" smtClean="0"/>
              <a:t>2</a:t>
            </a:fld>
            <a:endParaRPr lang="es-ES"/>
          </a:p>
        </p:txBody>
      </p:sp>
    </p:spTree>
    <p:extLst>
      <p:ext uri="{BB962C8B-B14F-4D97-AF65-F5344CB8AC3E}">
        <p14:creationId xmlns:p14="http://schemas.microsoft.com/office/powerpoint/2010/main" val="7064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8B39650B-6A75-4B07-BCB7-A198A4C575A0}" type="slidenum">
              <a:rPr lang="es-ES" smtClean="0"/>
              <a:t>14</a:t>
            </a:fld>
            <a:endParaRPr lang="es-ES"/>
          </a:p>
        </p:txBody>
      </p:sp>
    </p:spTree>
    <p:extLst>
      <p:ext uri="{BB962C8B-B14F-4D97-AF65-F5344CB8AC3E}">
        <p14:creationId xmlns:p14="http://schemas.microsoft.com/office/powerpoint/2010/main" val="2315210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8B39650B-6A75-4B07-BCB7-A198A4C575A0}" type="slidenum">
              <a:rPr lang="es-ES" smtClean="0"/>
              <a:t>15</a:t>
            </a:fld>
            <a:endParaRPr lang="es-ES"/>
          </a:p>
        </p:txBody>
      </p:sp>
    </p:spTree>
    <p:extLst>
      <p:ext uri="{BB962C8B-B14F-4D97-AF65-F5344CB8AC3E}">
        <p14:creationId xmlns:p14="http://schemas.microsoft.com/office/powerpoint/2010/main" val="1565909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8B39650B-6A75-4B07-BCB7-A198A4C575A0}" type="slidenum">
              <a:rPr lang="es-ES" smtClean="0"/>
              <a:t>16</a:t>
            </a:fld>
            <a:endParaRPr lang="es-ES"/>
          </a:p>
        </p:txBody>
      </p:sp>
    </p:spTree>
    <p:extLst>
      <p:ext uri="{BB962C8B-B14F-4D97-AF65-F5344CB8AC3E}">
        <p14:creationId xmlns:p14="http://schemas.microsoft.com/office/powerpoint/2010/main" val="1109866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8B39650B-6A75-4B07-BCB7-A198A4C575A0}" type="slidenum">
              <a:rPr lang="es-ES" smtClean="0"/>
              <a:t>17</a:t>
            </a:fld>
            <a:endParaRPr lang="es-ES"/>
          </a:p>
        </p:txBody>
      </p:sp>
    </p:spTree>
    <p:extLst>
      <p:ext uri="{BB962C8B-B14F-4D97-AF65-F5344CB8AC3E}">
        <p14:creationId xmlns:p14="http://schemas.microsoft.com/office/powerpoint/2010/main" val="1576297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8B39650B-6A75-4B07-BCB7-A198A4C575A0}" type="slidenum">
              <a:rPr lang="es-ES" smtClean="0"/>
              <a:t>18</a:t>
            </a:fld>
            <a:endParaRPr lang="es-ES"/>
          </a:p>
        </p:txBody>
      </p:sp>
    </p:spTree>
    <p:extLst>
      <p:ext uri="{BB962C8B-B14F-4D97-AF65-F5344CB8AC3E}">
        <p14:creationId xmlns:p14="http://schemas.microsoft.com/office/powerpoint/2010/main" val="29480745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err="1"/>
              <a:t>Ñkl´fdas´dfsa</a:t>
            </a:r>
            <a:endParaRPr lang="es-ES" dirty="0"/>
          </a:p>
          <a:p>
            <a:endParaRPr lang="es-ES" dirty="0"/>
          </a:p>
          <a:p>
            <a:endParaRPr lang="es-ES" dirty="0"/>
          </a:p>
          <a:p>
            <a:endParaRPr lang="es-ES" dirty="0"/>
          </a:p>
          <a:p>
            <a:endParaRPr lang="es-ES" dirty="0"/>
          </a:p>
          <a:p>
            <a:r>
              <a:rPr lang="es-ES" dirty="0" err="1"/>
              <a:t>ahfadskñldfsa</a:t>
            </a:r>
            <a:endParaRPr lang="es-ES" dirty="0"/>
          </a:p>
        </p:txBody>
      </p:sp>
      <p:sp>
        <p:nvSpPr>
          <p:cNvPr id="4" name="Marcador de número de diapositiva 3"/>
          <p:cNvSpPr>
            <a:spLocks noGrp="1"/>
          </p:cNvSpPr>
          <p:nvPr>
            <p:ph type="sldNum" sz="quarter" idx="10"/>
          </p:nvPr>
        </p:nvSpPr>
        <p:spPr/>
        <p:txBody>
          <a:bodyPr/>
          <a:lstStyle/>
          <a:p>
            <a:fld id="{8B39650B-6A75-4B07-BCB7-A198A4C575A0}" type="slidenum">
              <a:rPr lang="es-ES" smtClean="0"/>
              <a:t>19</a:t>
            </a:fld>
            <a:endParaRPr lang="es-ES"/>
          </a:p>
        </p:txBody>
      </p:sp>
    </p:spTree>
    <p:extLst>
      <p:ext uri="{BB962C8B-B14F-4D97-AF65-F5344CB8AC3E}">
        <p14:creationId xmlns:p14="http://schemas.microsoft.com/office/powerpoint/2010/main" val="31335227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8B39650B-6A75-4B07-BCB7-A198A4C575A0}" type="slidenum">
              <a:rPr lang="es-ES" smtClean="0"/>
              <a:t>21</a:t>
            </a:fld>
            <a:endParaRPr lang="es-ES"/>
          </a:p>
        </p:txBody>
      </p:sp>
    </p:spTree>
    <p:extLst>
      <p:ext uri="{BB962C8B-B14F-4D97-AF65-F5344CB8AC3E}">
        <p14:creationId xmlns:p14="http://schemas.microsoft.com/office/powerpoint/2010/main" val="2515101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8B39650B-6A75-4B07-BCB7-A198A4C575A0}" type="slidenum">
              <a:rPr lang="es-ES" smtClean="0"/>
              <a:t>5</a:t>
            </a:fld>
            <a:endParaRPr lang="es-ES"/>
          </a:p>
        </p:txBody>
      </p:sp>
    </p:spTree>
    <p:extLst>
      <p:ext uri="{BB962C8B-B14F-4D97-AF65-F5344CB8AC3E}">
        <p14:creationId xmlns:p14="http://schemas.microsoft.com/office/powerpoint/2010/main" val="2484456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8B39650B-6A75-4B07-BCB7-A198A4C575A0}" type="slidenum">
              <a:rPr lang="es-ES" smtClean="0"/>
              <a:t>7</a:t>
            </a:fld>
            <a:endParaRPr lang="es-ES"/>
          </a:p>
        </p:txBody>
      </p:sp>
    </p:spTree>
    <p:extLst>
      <p:ext uri="{BB962C8B-B14F-4D97-AF65-F5344CB8AC3E}">
        <p14:creationId xmlns:p14="http://schemas.microsoft.com/office/powerpoint/2010/main" val="3375004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8B39650B-6A75-4B07-BCB7-A198A4C575A0}" type="slidenum">
              <a:rPr lang="es-ES" smtClean="0"/>
              <a:t>8</a:t>
            </a:fld>
            <a:endParaRPr lang="es-ES"/>
          </a:p>
        </p:txBody>
      </p:sp>
    </p:spTree>
    <p:extLst>
      <p:ext uri="{BB962C8B-B14F-4D97-AF65-F5344CB8AC3E}">
        <p14:creationId xmlns:p14="http://schemas.microsoft.com/office/powerpoint/2010/main" val="4064367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8B39650B-6A75-4B07-BCB7-A198A4C575A0}" type="slidenum">
              <a:rPr lang="es-ES" smtClean="0"/>
              <a:t>9</a:t>
            </a:fld>
            <a:endParaRPr lang="es-ES"/>
          </a:p>
        </p:txBody>
      </p:sp>
    </p:spTree>
    <p:extLst>
      <p:ext uri="{BB962C8B-B14F-4D97-AF65-F5344CB8AC3E}">
        <p14:creationId xmlns:p14="http://schemas.microsoft.com/office/powerpoint/2010/main" val="1673619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8B39650B-6A75-4B07-BCB7-A198A4C575A0}" type="slidenum">
              <a:rPr lang="es-ES" smtClean="0"/>
              <a:t>10</a:t>
            </a:fld>
            <a:endParaRPr lang="es-ES"/>
          </a:p>
        </p:txBody>
      </p:sp>
    </p:spTree>
    <p:extLst>
      <p:ext uri="{BB962C8B-B14F-4D97-AF65-F5344CB8AC3E}">
        <p14:creationId xmlns:p14="http://schemas.microsoft.com/office/powerpoint/2010/main" val="2955530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8B39650B-6A75-4B07-BCB7-A198A4C575A0}" type="slidenum">
              <a:rPr lang="es-ES" smtClean="0"/>
              <a:t>11</a:t>
            </a:fld>
            <a:endParaRPr lang="es-ES"/>
          </a:p>
        </p:txBody>
      </p:sp>
    </p:spTree>
    <p:extLst>
      <p:ext uri="{BB962C8B-B14F-4D97-AF65-F5344CB8AC3E}">
        <p14:creationId xmlns:p14="http://schemas.microsoft.com/office/powerpoint/2010/main" val="3248901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8B39650B-6A75-4B07-BCB7-A198A4C575A0}" type="slidenum">
              <a:rPr lang="es-ES" smtClean="0"/>
              <a:t>12</a:t>
            </a:fld>
            <a:endParaRPr lang="es-ES"/>
          </a:p>
        </p:txBody>
      </p:sp>
    </p:spTree>
    <p:extLst>
      <p:ext uri="{BB962C8B-B14F-4D97-AF65-F5344CB8AC3E}">
        <p14:creationId xmlns:p14="http://schemas.microsoft.com/office/powerpoint/2010/main" val="14899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8B39650B-6A75-4B07-BCB7-A198A4C575A0}" type="slidenum">
              <a:rPr lang="es-ES" smtClean="0"/>
              <a:t>13</a:t>
            </a:fld>
            <a:endParaRPr lang="es-ES"/>
          </a:p>
        </p:txBody>
      </p:sp>
    </p:spTree>
    <p:extLst>
      <p:ext uri="{BB962C8B-B14F-4D97-AF65-F5344CB8AC3E}">
        <p14:creationId xmlns:p14="http://schemas.microsoft.com/office/powerpoint/2010/main" val="3281742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B1AE2F06-5538-4C36-B3DC-81C1B58FAAFB}" type="datetimeFigureOut">
              <a:rPr lang="es-ES" smtClean="0"/>
              <a:t>31/05/2018</a:t>
            </a:fld>
            <a:endParaRPr lang="es-E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s-E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37C5070-85DF-4EF3-A2D5-ED3F046D416A}" type="slidenum">
              <a:rPr lang="es-ES" smtClean="0"/>
              <a:t>‹Nº›</a:t>
            </a:fld>
            <a:endParaRPr lang="es-ES"/>
          </a:p>
        </p:txBody>
      </p:sp>
    </p:spTree>
    <p:extLst>
      <p:ext uri="{BB962C8B-B14F-4D97-AF65-F5344CB8AC3E}">
        <p14:creationId xmlns:p14="http://schemas.microsoft.com/office/powerpoint/2010/main" val="2192961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B1AE2F06-5538-4C36-B3DC-81C1B58FAAFB}" type="datetimeFigureOut">
              <a:rPr lang="es-ES" smtClean="0"/>
              <a:t>31/05/2018</a:t>
            </a:fld>
            <a:endParaRPr lang="es-E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s-E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37C5070-85DF-4EF3-A2D5-ED3F046D416A}" type="slidenum">
              <a:rPr lang="es-ES" smtClean="0"/>
              <a:t>‹Nº›</a:t>
            </a:fld>
            <a:endParaRPr lang="es-ES"/>
          </a:p>
        </p:txBody>
      </p:sp>
    </p:spTree>
    <p:extLst>
      <p:ext uri="{BB962C8B-B14F-4D97-AF65-F5344CB8AC3E}">
        <p14:creationId xmlns:p14="http://schemas.microsoft.com/office/powerpoint/2010/main" val="161280111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B1AE2F06-5538-4C36-B3DC-81C1B58FAAFB}" type="datetimeFigureOut">
              <a:rPr lang="es-ES" smtClean="0"/>
              <a:t>31/05/2018</a:t>
            </a:fld>
            <a:endParaRPr lang="es-E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s-E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37C5070-85DF-4EF3-A2D5-ED3F046D416A}" type="slidenum">
              <a:rPr lang="es-ES" smtClean="0"/>
              <a:t>‹Nº›</a:t>
            </a:fld>
            <a:endParaRPr lang="es-ES"/>
          </a:p>
        </p:txBody>
      </p:sp>
    </p:spTree>
    <p:extLst>
      <p:ext uri="{BB962C8B-B14F-4D97-AF65-F5344CB8AC3E}">
        <p14:creationId xmlns:p14="http://schemas.microsoft.com/office/powerpoint/2010/main" val="3667583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5057209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B1AE2F06-5538-4C36-B3DC-81C1B58FAAFB}" type="datetimeFigureOut">
              <a:rPr lang="es-ES" smtClean="0"/>
              <a:t>31/05/2018</a:t>
            </a:fld>
            <a:endParaRPr lang="es-E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s-E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37C5070-85DF-4EF3-A2D5-ED3F046D416A}" type="slidenum">
              <a:rPr lang="es-ES" smtClean="0"/>
              <a:t>‹Nº›</a:t>
            </a:fld>
            <a:endParaRPr lang="es-ES"/>
          </a:p>
        </p:txBody>
      </p:sp>
    </p:spTree>
    <p:extLst>
      <p:ext uri="{BB962C8B-B14F-4D97-AF65-F5344CB8AC3E}">
        <p14:creationId xmlns:p14="http://schemas.microsoft.com/office/powerpoint/2010/main" val="14586414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B1AE2F06-5538-4C36-B3DC-81C1B58FAAFB}" type="datetimeFigureOut">
              <a:rPr lang="es-ES" smtClean="0"/>
              <a:t>31/05/2018</a:t>
            </a:fld>
            <a:endParaRPr lang="es-E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s-E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37C5070-85DF-4EF3-A2D5-ED3F046D416A}" type="slidenum">
              <a:rPr lang="es-ES" smtClean="0"/>
              <a:t>‹Nº›</a:t>
            </a:fld>
            <a:endParaRPr lang="es-ES"/>
          </a:p>
        </p:txBody>
      </p:sp>
    </p:spTree>
    <p:extLst>
      <p:ext uri="{BB962C8B-B14F-4D97-AF65-F5344CB8AC3E}">
        <p14:creationId xmlns:p14="http://schemas.microsoft.com/office/powerpoint/2010/main" val="4444491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B1AE2F06-5538-4C36-B3DC-81C1B58FAAFB}" type="datetimeFigureOut">
              <a:rPr lang="es-ES" smtClean="0"/>
              <a:t>31/05/2018</a:t>
            </a:fld>
            <a:endParaRPr lang="es-E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s-E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E37C5070-85DF-4EF3-A2D5-ED3F046D416A}" type="slidenum">
              <a:rPr lang="es-ES" smtClean="0"/>
              <a:t>‹Nº›</a:t>
            </a:fld>
            <a:endParaRPr lang="es-ES"/>
          </a:p>
        </p:txBody>
      </p:sp>
    </p:spTree>
    <p:extLst>
      <p:ext uri="{BB962C8B-B14F-4D97-AF65-F5344CB8AC3E}">
        <p14:creationId xmlns:p14="http://schemas.microsoft.com/office/powerpoint/2010/main" val="22216345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B1AE2F06-5538-4C36-B3DC-81C1B58FAAFB}" type="datetimeFigureOut">
              <a:rPr lang="es-ES" smtClean="0"/>
              <a:t>31/05/2018</a:t>
            </a:fld>
            <a:endParaRPr lang="es-E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s-E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E37C5070-85DF-4EF3-A2D5-ED3F046D416A}" type="slidenum">
              <a:rPr lang="es-ES" smtClean="0"/>
              <a:t>‹Nº›</a:t>
            </a:fld>
            <a:endParaRPr lang="es-ES"/>
          </a:p>
        </p:txBody>
      </p:sp>
    </p:spTree>
    <p:extLst>
      <p:ext uri="{BB962C8B-B14F-4D97-AF65-F5344CB8AC3E}">
        <p14:creationId xmlns:p14="http://schemas.microsoft.com/office/powerpoint/2010/main" val="31565940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B1AE2F06-5538-4C36-B3DC-81C1B58FAAFB}" type="datetimeFigureOut">
              <a:rPr lang="es-ES" smtClean="0"/>
              <a:t>31/05/2018</a:t>
            </a:fld>
            <a:endParaRPr lang="es-E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s-E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E37C5070-85DF-4EF3-A2D5-ED3F046D416A}" type="slidenum">
              <a:rPr lang="es-ES" smtClean="0"/>
              <a:t>‹Nº›</a:t>
            </a:fld>
            <a:endParaRPr lang="es-ES"/>
          </a:p>
        </p:txBody>
      </p:sp>
    </p:spTree>
    <p:extLst>
      <p:ext uri="{BB962C8B-B14F-4D97-AF65-F5344CB8AC3E}">
        <p14:creationId xmlns:p14="http://schemas.microsoft.com/office/powerpoint/2010/main" val="293381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B1AE2F06-5538-4C36-B3DC-81C1B58FAAFB}" type="datetimeFigureOut">
              <a:rPr lang="es-ES" smtClean="0"/>
              <a:t>31/05/2018</a:t>
            </a:fld>
            <a:endParaRPr lang="es-E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s-E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37C5070-85DF-4EF3-A2D5-ED3F046D416A}" type="slidenum">
              <a:rPr lang="es-ES" smtClean="0"/>
              <a:t>‹Nº›</a:t>
            </a:fld>
            <a:endParaRPr lang="es-ES"/>
          </a:p>
        </p:txBody>
      </p:sp>
    </p:spTree>
    <p:extLst>
      <p:ext uri="{BB962C8B-B14F-4D97-AF65-F5344CB8AC3E}">
        <p14:creationId xmlns:p14="http://schemas.microsoft.com/office/powerpoint/2010/main" val="3908987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B1AE2F06-5538-4C36-B3DC-81C1B58FAAFB}" type="datetimeFigureOut">
              <a:rPr lang="es-ES" smtClean="0"/>
              <a:t>31/05/2018</a:t>
            </a:fld>
            <a:endParaRPr lang="es-E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s-E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37C5070-85DF-4EF3-A2D5-ED3F046D416A}" type="slidenum">
              <a:rPr lang="es-ES" smtClean="0"/>
              <a:t>‹Nº›</a:t>
            </a:fld>
            <a:endParaRPr lang="es-ES"/>
          </a:p>
        </p:txBody>
      </p:sp>
    </p:spTree>
    <p:extLst>
      <p:ext uri="{BB962C8B-B14F-4D97-AF65-F5344CB8AC3E}">
        <p14:creationId xmlns:p14="http://schemas.microsoft.com/office/powerpoint/2010/main" val="859169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7 Imagen" descr="Espan¦âa - Portugal_ES_FUND_RGB-01.png"/>
          <p:cNvPicPr>
            <a:picLocks noChangeAspect="1"/>
          </p:cNvPicPr>
          <p:nvPr userDrawn="1"/>
        </p:nvPicPr>
        <p:blipFill>
          <a:blip r:embed="rId13" cstate="print"/>
          <a:srcRect/>
          <a:stretch>
            <a:fillRect/>
          </a:stretch>
        </p:blipFill>
        <p:spPr bwMode="auto">
          <a:xfrm>
            <a:off x="5164365" y="27932"/>
            <a:ext cx="3130550" cy="1068388"/>
          </a:xfrm>
          <a:prstGeom prst="rect">
            <a:avLst/>
          </a:prstGeom>
          <a:noFill/>
          <a:ln w="9525">
            <a:noFill/>
            <a:miter lim="800000"/>
            <a:headEnd/>
            <a:tailEnd/>
          </a:ln>
        </p:spPr>
      </p:pic>
      <p:pic>
        <p:nvPicPr>
          <p:cNvPr id="7" name="Imagen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16290" y="261510"/>
            <a:ext cx="3183395" cy="601231"/>
          </a:xfrm>
          <a:prstGeom prst="rect">
            <a:avLst/>
          </a:prstGeom>
        </p:spPr>
      </p:pic>
    </p:spTree>
    <p:extLst>
      <p:ext uri="{BB962C8B-B14F-4D97-AF65-F5344CB8AC3E}">
        <p14:creationId xmlns:p14="http://schemas.microsoft.com/office/powerpoint/2010/main" val="30295344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4.emf"/><Relationship Id="rId7" Type="http://schemas.openxmlformats.org/officeDocument/2006/relationships/image" Target="../media/image8.emf"/><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13.jpg"/></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 name="Imagen 6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9835" y="266018"/>
            <a:ext cx="3713680" cy="1373267"/>
          </a:xfrm>
          <a:prstGeom prst="rect">
            <a:avLst/>
          </a:prstGeom>
        </p:spPr>
      </p:pic>
      <p:grpSp>
        <p:nvGrpSpPr>
          <p:cNvPr id="84" name="Group 51"/>
          <p:cNvGrpSpPr>
            <a:grpSpLocks/>
          </p:cNvGrpSpPr>
          <p:nvPr/>
        </p:nvGrpSpPr>
        <p:grpSpPr bwMode="auto">
          <a:xfrm>
            <a:off x="869661" y="6201405"/>
            <a:ext cx="3798" cy="1599"/>
            <a:chOff x="914" y="15624"/>
            <a:chExt cx="5" cy="2"/>
          </a:xfrm>
        </p:grpSpPr>
        <p:sp>
          <p:nvSpPr>
            <p:cNvPr id="133" name="Freeform 52"/>
            <p:cNvSpPr>
              <a:spLocks/>
            </p:cNvSpPr>
            <p:nvPr/>
          </p:nvSpPr>
          <p:spPr bwMode="auto">
            <a:xfrm>
              <a:off x="914" y="15624"/>
              <a:ext cx="5" cy="2"/>
            </a:xfrm>
            <a:custGeom>
              <a:avLst/>
              <a:gdLst>
                <a:gd name="T0" fmla="+- 0 914 914"/>
                <a:gd name="T1" fmla="*/ T0 w 5"/>
                <a:gd name="T2" fmla="+- 0 919 914"/>
                <a:gd name="T3" fmla="*/ T2 w 5"/>
              </a:gdLst>
              <a:ahLst/>
              <a:cxnLst>
                <a:cxn ang="0">
                  <a:pos x="T1" y="0"/>
                </a:cxn>
                <a:cxn ang="0">
                  <a:pos x="T3" y="0"/>
                </a:cxn>
              </a:cxnLst>
              <a:rect l="0" t="0" r="r" b="b"/>
              <a:pathLst>
                <a:path w="5">
                  <a:moveTo>
                    <a:pt x="0" y="0"/>
                  </a:moveTo>
                  <a:lnTo>
                    <a:pt x="5" y="0"/>
                  </a:lnTo>
                </a:path>
              </a:pathLst>
            </a:custGeom>
            <a:noFill/>
            <a:ln w="3042">
              <a:solidFill>
                <a:srgbClr val="FDC608"/>
              </a:solidFill>
              <a:round/>
              <a:headEnd/>
              <a:tailEnd/>
            </a:ln>
            <a:extLst>
              <a:ext uri="{909E8E84-426E-40DD-AFC4-6F175D3DCCD1}">
                <a14:hiddenFill xmlns:a14="http://schemas.microsoft.com/office/drawing/2010/main">
                  <a:solidFill>
                    <a:srgbClr val="FFFFFF"/>
                  </a:solidFill>
                </a14:hiddenFill>
              </a:ext>
            </a:extLst>
          </p:spPr>
          <p:txBody>
            <a:bodyPr rot="0" vert="horz" wrap="square" lIns="45097" tIns="22549" rIns="45097" bIns="22549" anchor="t" anchorCtr="0" upright="1">
              <a:noAutofit/>
            </a:bodyPr>
            <a:lstStyle/>
            <a:p>
              <a:endParaRPr lang="es-ES" sz="700"/>
            </a:p>
          </p:txBody>
        </p:sp>
      </p:grpSp>
      <p:grpSp>
        <p:nvGrpSpPr>
          <p:cNvPr id="86" name="Group 47"/>
          <p:cNvGrpSpPr>
            <a:grpSpLocks/>
          </p:cNvGrpSpPr>
          <p:nvPr/>
        </p:nvGrpSpPr>
        <p:grpSpPr bwMode="auto">
          <a:xfrm>
            <a:off x="2764200" y="6201405"/>
            <a:ext cx="3798" cy="1599"/>
            <a:chOff x="3408" y="15624"/>
            <a:chExt cx="5" cy="2"/>
          </a:xfrm>
        </p:grpSpPr>
        <p:sp>
          <p:nvSpPr>
            <p:cNvPr id="131" name="Freeform 48"/>
            <p:cNvSpPr>
              <a:spLocks/>
            </p:cNvSpPr>
            <p:nvPr/>
          </p:nvSpPr>
          <p:spPr bwMode="auto">
            <a:xfrm>
              <a:off x="3408" y="15624"/>
              <a:ext cx="5" cy="2"/>
            </a:xfrm>
            <a:custGeom>
              <a:avLst/>
              <a:gdLst>
                <a:gd name="T0" fmla="+- 0 3408 3408"/>
                <a:gd name="T1" fmla="*/ T0 w 5"/>
                <a:gd name="T2" fmla="+- 0 3413 3408"/>
                <a:gd name="T3" fmla="*/ T2 w 5"/>
              </a:gdLst>
              <a:ahLst/>
              <a:cxnLst>
                <a:cxn ang="0">
                  <a:pos x="T1" y="0"/>
                </a:cxn>
                <a:cxn ang="0">
                  <a:pos x="T3" y="0"/>
                </a:cxn>
              </a:cxnLst>
              <a:rect l="0" t="0" r="r" b="b"/>
              <a:pathLst>
                <a:path w="5">
                  <a:moveTo>
                    <a:pt x="0" y="0"/>
                  </a:moveTo>
                  <a:lnTo>
                    <a:pt x="5" y="0"/>
                  </a:lnTo>
                </a:path>
              </a:pathLst>
            </a:custGeom>
            <a:noFill/>
            <a:ln w="3042">
              <a:solidFill>
                <a:srgbClr val="20B7CF"/>
              </a:solidFill>
              <a:round/>
              <a:headEnd/>
              <a:tailEnd/>
            </a:ln>
            <a:extLst>
              <a:ext uri="{909E8E84-426E-40DD-AFC4-6F175D3DCCD1}">
                <a14:hiddenFill xmlns:a14="http://schemas.microsoft.com/office/drawing/2010/main">
                  <a:solidFill>
                    <a:srgbClr val="FFFFFF"/>
                  </a:solidFill>
                </a14:hiddenFill>
              </a:ext>
            </a:extLst>
          </p:spPr>
          <p:txBody>
            <a:bodyPr rot="0" vert="horz" wrap="square" lIns="45097" tIns="22549" rIns="45097" bIns="22549" anchor="t" anchorCtr="0" upright="1">
              <a:noAutofit/>
            </a:bodyPr>
            <a:lstStyle/>
            <a:p>
              <a:endParaRPr lang="es-ES" sz="700"/>
            </a:p>
          </p:txBody>
        </p:sp>
      </p:grpSp>
      <p:grpSp>
        <p:nvGrpSpPr>
          <p:cNvPr id="88" name="Group 43"/>
          <p:cNvGrpSpPr>
            <a:grpSpLocks/>
          </p:cNvGrpSpPr>
          <p:nvPr/>
        </p:nvGrpSpPr>
        <p:grpSpPr bwMode="auto">
          <a:xfrm>
            <a:off x="4660259" y="6201405"/>
            <a:ext cx="3798" cy="1599"/>
            <a:chOff x="5904" y="15624"/>
            <a:chExt cx="5" cy="2"/>
          </a:xfrm>
        </p:grpSpPr>
        <p:sp>
          <p:nvSpPr>
            <p:cNvPr id="129" name="Freeform 44"/>
            <p:cNvSpPr>
              <a:spLocks/>
            </p:cNvSpPr>
            <p:nvPr/>
          </p:nvSpPr>
          <p:spPr bwMode="auto">
            <a:xfrm>
              <a:off x="5904" y="15624"/>
              <a:ext cx="5" cy="2"/>
            </a:xfrm>
            <a:custGeom>
              <a:avLst/>
              <a:gdLst>
                <a:gd name="T0" fmla="+- 0 5904 5904"/>
                <a:gd name="T1" fmla="*/ T0 w 5"/>
                <a:gd name="T2" fmla="+- 0 5909 5904"/>
                <a:gd name="T3" fmla="*/ T2 w 5"/>
              </a:gdLst>
              <a:ahLst/>
              <a:cxnLst>
                <a:cxn ang="0">
                  <a:pos x="T1" y="0"/>
                </a:cxn>
                <a:cxn ang="0">
                  <a:pos x="T3" y="0"/>
                </a:cxn>
              </a:cxnLst>
              <a:rect l="0" t="0" r="r" b="b"/>
              <a:pathLst>
                <a:path w="5">
                  <a:moveTo>
                    <a:pt x="0" y="0"/>
                  </a:moveTo>
                  <a:lnTo>
                    <a:pt x="5" y="0"/>
                  </a:lnTo>
                </a:path>
              </a:pathLst>
            </a:custGeom>
            <a:noFill/>
            <a:ln w="3042">
              <a:solidFill>
                <a:srgbClr val="14995F"/>
              </a:solidFill>
              <a:round/>
              <a:headEnd/>
              <a:tailEnd/>
            </a:ln>
            <a:extLst>
              <a:ext uri="{909E8E84-426E-40DD-AFC4-6F175D3DCCD1}">
                <a14:hiddenFill xmlns:a14="http://schemas.microsoft.com/office/drawing/2010/main">
                  <a:solidFill>
                    <a:srgbClr val="FFFFFF"/>
                  </a:solidFill>
                </a14:hiddenFill>
              </a:ext>
            </a:extLst>
          </p:spPr>
          <p:txBody>
            <a:bodyPr rot="0" vert="horz" wrap="square" lIns="45097" tIns="22549" rIns="45097" bIns="22549" anchor="t" anchorCtr="0" upright="1">
              <a:noAutofit/>
            </a:bodyPr>
            <a:lstStyle/>
            <a:p>
              <a:endParaRPr lang="es-ES" sz="700"/>
            </a:p>
          </p:txBody>
        </p:sp>
      </p:grpSp>
      <p:grpSp>
        <p:nvGrpSpPr>
          <p:cNvPr id="95" name="Group 29"/>
          <p:cNvGrpSpPr>
            <a:grpSpLocks/>
          </p:cNvGrpSpPr>
          <p:nvPr/>
        </p:nvGrpSpPr>
        <p:grpSpPr bwMode="auto">
          <a:xfrm>
            <a:off x="869661" y="6268558"/>
            <a:ext cx="3798" cy="3997"/>
            <a:chOff x="914" y="15708"/>
            <a:chExt cx="5" cy="5"/>
          </a:xfrm>
        </p:grpSpPr>
        <p:sp>
          <p:nvSpPr>
            <p:cNvPr id="122" name="Freeform 30"/>
            <p:cNvSpPr>
              <a:spLocks/>
            </p:cNvSpPr>
            <p:nvPr/>
          </p:nvSpPr>
          <p:spPr bwMode="auto">
            <a:xfrm>
              <a:off x="914" y="15708"/>
              <a:ext cx="5" cy="5"/>
            </a:xfrm>
            <a:custGeom>
              <a:avLst/>
              <a:gdLst>
                <a:gd name="T0" fmla="+- 0 914 914"/>
                <a:gd name="T1" fmla="*/ T0 w 5"/>
                <a:gd name="T2" fmla="+- 0 15713 15708"/>
                <a:gd name="T3" fmla="*/ 15713 h 5"/>
                <a:gd name="T4" fmla="+- 0 919 914"/>
                <a:gd name="T5" fmla="*/ T4 w 5"/>
                <a:gd name="T6" fmla="+- 0 15713 15708"/>
                <a:gd name="T7" fmla="*/ 15713 h 5"/>
                <a:gd name="T8" fmla="+- 0 919 914"/>
                <a:gd name="T9" fmla="*/ T8 w 5"/>
                <a:gd name="T10" fmla="+- 0 15708 15708"/>
                <a:gd name="T11" fmla="*/ 15708 h 5"/>
                <a:gd name="T12" fmla="+- 0 914 914"/>
                <a:gd name="T13" fmla="*/ T12 w 5"/>
                <a:gd name="T14" fmla="+- 0 15708 15708"/>
                <a:gd name="T15" fmla="*/ 15708 h 5"/>
                <a:gd name="T16" fmla="+- 0 914 914"/>
                <a:gd name="T17" fmla="*/ T16 w 5"/>
                <a:gd name="T18" fmla="+- 0 15713 15708"/>
                <a:gd name="T19" fmla="*/ 15713 h 5"/>
              </a:gdLst>
              <a:ahLst/>
              <a:cxnLst>
                <a:cxn ang="0">
                  <a:pos x="T1" y="T3"/>
                </a:cxn>
                <a:cxn ang="0">
                  <a:pos x="T5" y="T7"/>
                </a:cxn>
                <a:cxn ang="0">
                  <a:pos x="T9" y="T11"/>
                </a:cxn>
                <a:cxn ang="0">
                  <a:pos x="T13" y="T15"/>
                </a:cxn>
                <a:cxn ang="0">
                  <a:pos x="T17" y="T19"/>
                </a:cxn>
              </a:cxnLst>
              <a:rect l="0" t="0" r="r" b="b"/>
              <a:pathLst>
                <a:path w="5" h="5">
                  <a:moveTo>
                    <a:pt x="0" y="5"/>
                  </a:moveTo>
                  <a:lnTo>
                    <a:pt x="5" y="5"/>
                  </a:lnTo>
                  <a:lnTo>
                    <a:pt x="5" y="0"/>
                  </a:lnTo>
                  <a:lnTo>
                    <a:pt x="0" y="0"/>
                  </a:lnTo>
                  <a:lnTo>
                    <a:pt x="0" y="5"/>
                  </a:lnTo>
                  <a:close/>
                </a:path>
              </a:pathLst>
            </a:custGeom>
            <a:solidFill>
              <a:srgbClr val="FDC60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45097" tIns="22549" rIns="45097" bIns="22549" anchor="t" anchorCtr="0" upright="1">
              <a:noAutofit/>
            </a:bodyPr>
            <a:lstStyle/>
            <a:p>
              <a:endParaRPr lang="es-ES" sz="700"/>
            </a:p>
          </p:txBody>
        </p:sp>
      </p:grpSp>
      <p:grpSp>
        <p:nvGrpSpPr>
          <p:cNvPr id="4" name="Grupo 3"/>
          <p:cNvGrpSpPr/>
          <p:nvPr/>
        </p:nvGrpSpPr>
        <p:grpSpPr>
          <a:xfrm>
            <a:off x="757332" y="5176323"/>
            <a:ext cx="7607800" cy="853408"/>
            <a:chOff x="1265506" y="8729706"/>
            <a:chExt cx="12579286" cy="1411086"/>
          </a:xfrm>
        </p:grpSpPr>
        <p:pic>
          <p:nvPicPr>
            <p:cNvPr id="2" name="Imagen 1"/>
            <p:cNvPicPr>
              <a:picLocks noChangeAspect="1"/>
            </p:cNvPicPr>
            <p:nvPr/>
          </p:nvPicPr>
          <p:blipFill>
            <a:blip r:embed="rId3" cstate="print"/>
            <a:stretch>
              <a:fillRect/>
            </a:stretch>
          </p:blipFill>
          <p:spPr>
            <a:xfrm>
              <a:off x="4187757" y="8780957"/>
              <a:ext cx="1689046" cy="1346388"/>
            </a:xfrm>
            <a:prstGeom prst="rect">
              <a:avLst/>
            </a:prstGeom>
          </p:spPr>
        </p:pic>
        <p:pic>
          <p:nvPicPr>
            <p:cNvPr id="78" name="Imagen 77"/>
            <p:cNvPicPr>
              <a:picLocks noChangeAspect="1"/>
            </p:cNvPicPr>
            <p:nvPr/>
          </p:nvPicPr>
          <p:blipFill rotWithShape="1">
            <a:blip r:embed="rId4" cstate="print"/>
            <a:srcRect b="11077"/>
            <a:stretch/>
          </p:blipFill>
          <p:spPr>
            <a:xfrm>
              <a:off x="1451239" y="8729706"/>
              <a:ext cx="2011991" cy="1411086"/>
            </a:xfrm>
            <a:prstGeom prst="rect">
              <a:avLst/>
            </a:prstGeom>
          </p:spPr>
        </p:pic>
        <p:pic>
          <p:nvPicPr>
            <p:cNvPr id="5" name="Imagen 4"/>
            <p:cNvPicPr>
              <a:picLocks noChangeAspect="1"/>
            </p:cNvPicPr>
            <p:nvPr/>
          </p:nvPicPr>
          <p:blipFill>
            <a:blip r:embed="rId5" cstate="print"/>
            <a:stretch>
              <a:fillRect/>
            </a:stretch>
          </p:blipFill>
          <p:spPr>
            <a:xfrm>
              <a:off x="9447953" y="8850897"/>
              <a:ext cx="1465531" cy="1268399"/>
            </a:xfrm>
            <a:prstGeom prst="rect">
              <a:avLst/>
            </a:prstGeom>
          </p:spPr>
        </p:pic>
        <p:pic>
          <p:nvPicPr>
            <p:cNvPr id="70" name="Imagen 69"/>
            <p:cNvPicPr>
              <a:picLocks noChangeAspect="1"/>
            </p:cNvPicPr>
            <p:nvPr/>
          </p:nvPicPr>
          <p:blipFill>
            <a:blip r:embed="rId6" cstate="print"/>
            <a:stretch>
              <a:fillRect/>
            </a:stretch>
          </p:blipFill>
          <p:spPr>
            <a:xfrm>
              <a:off x="6916481" y="8825023"/>
              <a:ext cx="1434107" cy="1205914"/>
            </a:xfrm>
            <a:prstGeom prst="rect">
              <a:avLst/>
            </a:prstGeom>
          </p:spPr>
        </p:pic>
        <p:grpSp>
          <p:nvGrpSpPr>
            <p:cNvPr id="65" name="64 Grupo"/>
            <p:cNvGrpSpPr/>
            <p:nvPr/>
          </p:nvGrpSpPr>
          <p:grpSpPr>
            <a:xfrm>
              <a:off x="1265506" y="9976450"/>
              <a:ext cx="12579286" cy="123411"/>
              <a:chOff x="1453765" y="9801639"/>
              <a:chExt cx="12579286" cy="123411"/>
            </a:xfrm>
          </p:grpSpPr>
          <p:grpSp>
            <p:nvGrpSpPr>
              <p:cNvPr id="80" name="Group 59"/>
              <p:cNvGrpSpPr>
                <a:grpSpLocks/>
              </p:cNvGrpSpPr>
              <p:nvPr/>
            </p:nvGrpSpPr>
            <p:grpSpPr bwMode="auto">
              <a:xfrm>
                <a:off x="1453765" y="9806439"/>
                <a:ext cx="2518160" cy="116230"/>
                <a:chOff x="919" y="15626"/>
                <a:chExt cx="2006" cy="82"/>
              </a:xfrm>
            </p:grpSpPr>
            <p:sp>
              <p:nvSpPr>
                <p:cNvPr id="137" name="Freeform 60"/>
                <p:cNvSpPr>
                  <a:spLocks/>
                </p:cNvSpPr>
                <p:nvPr/>
              </p:nvSpPr>
              <p:spPr bwMode="auto">
                <a:xfrm>
                  <a:off x="919" y="15626"/>
                  <a:ext cx="2006" cy="82"/>
                </a:xfrm>
                <a:custGeom>
                  <a:avLst/>
                  <a:gdLst>
                    <a:gd name="T0" fmla="+- 0 919 919"/>
                    <a:gd name="T1" fmla="*/ T0 w 2489"/>
                    <a:gd name="T2" fmla="+- 0 15708 15626"/>
                    <a:gd name="T3" fmla="*/ 15708 h 82"/>
                    <a:gd name="T4" fmla="+- 0 3408 919"/>
                    <a:gd name="T5" fmla="*/ T4 w 2489"/>
                    <a:gd name="T6" fmla="+- 0 15708 15626"/>
                    <a:gd name="T7" fmla="*/ 15708 h 82"/>
                    <a:gd name="T8" fmla="+- 0 3408 919"/>
                    <a:gd name="T9" fmla="*/ T8 w 2489"/>
                    <a:gd name="T10" fmla="+- 0 15626 15626"/>
                    <a:gd name="T11" fmla="*/ 15626 h 82"/>
                    <a:gd name="T12" fmla="+- 0 919 919"/>
                    <a:gd name="T13" fmla="*/ T12 w 2489"/>
                    <a:gd name="T14" fmla="+- 0 15626 15626"/>
                    <a:gd name="T15" fmla="*/ 15626 h 82"/>
                    <a:gd name="T16" fmla="+- 0 919 919"/>
                    <a:gd name="T17" fmla="*/ T16 w 2489"/>
                    <a:gd name="T18" fmla="+- 0 15708 15626"/>
                    <a:gd name="T19" fmla="*/ 15708 h 82"/>
                  </a:gdLst>
                  <a:ahLst/>
                  <a:cxnLst>
                    <a:cxn ang="0">
                      <a:pos x="T1" y="T3"/>
                    </a:cxn>
                    <a:cxn ang="0">
                      <a:pos x="T5" y="T7"/>
                    </a:cxn>
                    <a:cxn ang="0">
                      <a:pos x="T9" y="T11"/>
                    </a:cxn>
                    <a:cxn ang="0">
                      <a:pos x="T13" y="T15"/>
                    </a:cxn>
                    <a:cxn ang="0">
                      <a:pos x="T17" y="T19"/>
                    </a:cxn>
                  </a:cxnLst>
                  <a:rect l="0" t="0" r="r" b="b"/>
                  <a:pathLst>
                    <a:path w="2489" h="82">
                      <a:moveTo>
                        <a:pt x="0" y="82"/>
                      </a:moveTo>
                      <a:lnTo>
                        <a:pt x="2489" y="82"/>
                      </a:lnTo>
                      <a:lnTo>
                        <a:pt x="2489" y="0"/>
                      </a:lnTo>
                      <a:lnTo>
                        <a:pt x="0" y="0"/>
                      </a:lnTo>
                      <a:lnTo>
                        <a:pt x="0" y="82"/>
                      </a:lnTo>
                      <a:close/>
                    </a:path>
                  </a:pathLst>
                </a:custGeom>
                <a:solidFill>
                  <a:srgbClr val="FDC60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45097" tIns="22549" rIns="45097" bIns="22549" anchor="t" anchorCtr="0" upright="1">
                  <a:noAutofit/>
                </a:bodyPr>
                <a:lstStyle/>
                <a:p>
                  <a:endParaRPr lang="es-ES" sz="700"/>
                </a:p>
              </p:txBody>
            </p:sp>
          </p:grpSp>
          <p:sp>
            <p:nvSpPr>
              <p:cNvPr id="136" name="Freeform 58"/>
              <p:cNvSpPr>
                <a:spLocks/>
              </p:cNvSpPr>
              <p:nvPr/>
            </p:nvSpPr>
            <p:spPr bwMode="auto">
              <a:xfrm>
                <a:off x="3969877" y="9803795"/>
                <a:ext cx="2502361" cy="118874"/>
              </a:xfrm>
              <a:custGeom>
                <a:avLst/>
                <a:gdLst>
                  <a:gd name="T0" fmla="+- 0 3413 3413"/>
                  <a:gd name="T1" fmla="*/ T0 w 2492"/>
                  <a:gd name="T2" fmla="+- 0 15708 15626"/>
                  <a:gd name="T3" fmla="*/ 15708 h 82"/>
                  <a:gd name="T4" fmla="+- 0 5904 3413"/>
                  <a:gd name="T5" fmla="*/ T4 w 2492"/>
                  <a:gd name="T6" fmla="+- 0 15708 15626"/>
                  <a:gd name="T7" fmla="*/ 15708 h 82"/>
                  <a:gd name="T8" fmla="+- 0 5904 3413"/>
                  <a:gd name="T9" fmla="*/ T8 w 2492"/>
                  <a:gd name="T10" fmla="+- 0 15626 15626"/>
                  <a:gd name="T11" fmla="*/ 15626 h 82"/>
                  <a:gd name="T12" fmla="+- 0 3413 3413"/>
                  <a:gd name="T13" fmla="*/ T12 w 2492"/>
                  <a:gd name="T14" fmla="+- 0 15626 15626"/>
                  <a:gd name="T15" fmla="*/ 15626 h 82"/>
                  <a:gd name="T16" fmla="+- 0 3413 3413"/>
                  <a:gd name="T17" fmla="*/ T16 w 2492"/>
                  <a:gd name="T18" fmla="+- 0 15708 15626"/>
                  <a:gd name="T19" fmla="*/ 15708 h 82"/>
                </a:gdLst>
                <a:ahLst/>
                <a:cxnLst>
                  <a:cxn ang="0">
                    <a:pos x="T1" y="T3"/>
                  </a:cxn>
                  <a:cxn ang="0">
                    <a:pos x="T5" y="T7"/>
                  </a:cxn>
                  <a:cxn ang="0">
                    <a:pos x="T9" y="T11"/>
                  </a:cxn>
                  <a:cxn ang="0">
                    <a:pos x="T13" y="T15"/>
                  </a:cxn>
                  <a:cxn ang="0">
                    <a:pos x="T17" y="T19"/>
                  </a:cxn>
                </a:cxnLst>
                <a:rect l="0" t="0" r="r" b="b"/>
                <a:pathLst>
                  <a:path w="2492" h="82">
                    <a:moveTo>
                      <a:pt x="0" y="82"/>
                    </a:moveTo>
                    <a:lnTo>
                      <a:pt x="2491" y="82"/>
                    </a:lnTo>
                    <a:lnTo>
                      <a:pt x="2491" y="0"/>
                    </a:lnTo>
                    <a:lnTo>
                      <a:pt x="0" y="0"/>
                    </a:lnTo>
                    <a:lnTo>
                      <a:pt x="0" y="82"/>
                    </a:lnTo>
                    <a:close/>
                  </a:path>
                </a:pathLst>
              </a:custGeom>
              <a:solidFill>
                <a:srgbClr val="20B7C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45097" tIns="22549" rIns="45097" bIns="22549" anchor="t" anchorCtr="0" upright="1">
                <a:noAutofit/>
              </a:bodyPr>
              <a:lstStyle/>
              <a:p>
                <a:endParaRPr lang="es-ES" sz="700"/>
              </a:p>
            </p:txBody>
          </p:sp>
          <p:grpSp>
            <p:nvGrpSpPr>
              <p:cNvPr id="83" name="Group 53"/>
              <p:cNvGrpSpPr>
                <a:grpSpLocks/>
              </p:cNvGrpSpPr>
              <p:nvPr/>
            </p:nvGrpSpPr>
            <p:grpSpPr bwMode="auto">
              <a:xfrm>
                <a:off x="11503819" y="9801639"/>
                <a:ext cx="2529232" cy="121030"/>
                <a:chOff x="8892" y="15770"/>
                <a:chExt cx="2006" cy="82"/>
              </a:xfrm>
            </p:grpSpPr>
            <p:sp>
              <p:nvSpPr>
                <p:cNvPr id="134" name="Freeform 54"/>
                <p:cNvSpPr>
                  <a:spLocks/>
                </p:cNvSpPr>
                <p:nvPr/>
              </p:nvSpPr>
              <p:spPr bwMode="auto">
                <a:xfrm>
                  <a:off x="8892" y="15770"/>
                  <a:ext cx="2006" cy="82"/>
                </a:xfrm>
                <a:custGeom>
                  <a:avLst/>
                  <a:gdLst>
                    <a:gd name="T0" fmla="+- 0 8402 8402"/>
                    <a:gd name="T1" fmla="*/ T0 w 2492"/>
                    <a:gd name="T2" fmla="+- 0 15708 15626"/>
                    <a:gd name="T3" fmla="*/ 15708 h 82"/>
                    <a:gd name="T4" fmla="+- 0 10894 8402"/>
                    <a:gd name="T5" fmla="*/ T4 w 2492"/>
                    <a:gd name="T6" fmla="+- 0 15708 15626"/>
                    <a:gd name="T7" fmla="*/ 15708 h 82"/>
                    <a:gd name="T8" fmla="+- 0 10894 8402"/>
                    <a:gd name="T9" fmla="*/ T8 w 2492"/>
                    <a:gd name="T10" fmla="+- 0 15626 15626"/>
                    <a:gd name="T11" fmla="*/ 15626 h 82"/>
                    <a:gd name="T12" fmla="+- 0 8402 8402"/>
                    <a:gd name="T13" fmla="*/ T12 w 2492"/>
                    <a:gd name="T14" fmla="+- 0 15626 15626"/>
                    <a:gd name="T15" fmla="*/ 15626 h 82"/>
                    <a:gd name="T16" fmla="+- 0 8402 8402"/>
                    <a:gd name="T17" fmla="*/ T16 w 2492"/>
                    <a:gd name="T18" fmla="+- 0 15708 15626"/>
                    <a:gd name="T19" fmla="*/ 15708 h 82"/>
                  </a:gdLst>
                  <a:ahLst/>
                  <a:cxnLst>
                    <a:cxn ang="0">
                      <a:pos x="T1" y="T3"/>
                    </a:cxn>
                    <a:cxn ang="0">
                      <a:pos x="T5" y="T7"/>
                    </a:cxn>
                    <a:cxn ang="0">
                      <a:pos x="T9" y="T11"/>
                    </a:cxn>
                    <a:cxn ang="0">
                      <a:pos x="T13" y="T15"/>
                    </a:cxn>
                    <a:cxn ang="0">
                      <a:pos x="T17" y="T19"/>
                    </a:cxn>
                  </a:cxnLst>
                  <a:rect l="0" t="0" r="r" b="b"/>
                  <a:pathLst>
                    <a:path w="2492" h="82">
                      <a:moveTo>
                        <a:pt x="0" y="82"/>
                      </a:moveTo>
                      <a:lnTo>
                        <a:pt x="2492" y="82"/>
                      </a:lnTo>
                      <a:lnTo>
                        <a:pt x="2492" y="0"/>
                      </a:lnTo>
                      <a:lnTo>
                        <a:pt x="0" y="0"/>
                      </a:lnTo>
                      <a:lnTo>
                        <a:pt x="0" y="82"/>
                      </a:lnTo>
                      <a:close/>
                    </a:path>
                  </a:pathLst>
                </a:custGeom>
                <a:solidFill>
                  <a:srgbClr val="02788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45097" tIns="22549" rIns="45097" bIns="22549" anchor="t" anchorCtr="0" upright="1">
                  <a:noAutofit/>
                </a:bodyPr>
                <a:lstStyle/>
                <a:p>
                  <a:endParaRPr lang="es-ES" sz="700"/>
                </a:p>
              </p:txBody>
            </p:sp>
          </p:grpSp>
          <p:sp>
            <p:nvSpPr>
              <p:cNvPr id="72" name="Freeform 56"/>
              <p:cNvSpPr>
                <a:spLocks/>
              </p:cNvSpPr>
              <p:nvPr/>
            </p:nvSpPr>
            <p:spPr bwMode="auto">
              <a:xfrm>
                <a:off x="6470318" y="9804058"/>
                <a:ext cx="2519620" cy="120992"/>
              </a:xfrm>
              <a:custGeom>
                <a:avLst/>
                <a:gdLst>
                  <a:gd name="T0" fmla="+- 0 5909 5909"/>
                  <a:gd name="T1" fmla="*/ T0 w 2489"/>
                  <a:gd name="T2" fmla="+- 0 15708 15626"/>
                  <a:gd name="T3" fmla="*/ 15708 h 82"/>
                  <a:gd name="T4" fmla="+- 0 8398 5909"/>
                  <a:gd name="T5" fmla="*/ T4 w 2489"/>
                  <a:gd name="T6" fmla="+- 0 15708 15626"/>
                  <a:gd name="T7" fmla="*/ 15708 h 82"/>
                  <a:gd name="T8" fmla="+- 0 8398 5909"/>
                  <a:gd name="T9" fmla="*/ T8 w 2489"/>
                  <a:gd name="T10" fmla="+- 0 15626 15626"/>
                  <a:gd name="T11" fmla="*/ 15626 h 82"/>
                  <a:gd name="T12" fmla="+- 0 5909 5909"/>
                  <a:gd name="T13" fmla="*/ T12 w 2489"/>
                  <a:gd name="T14" fmla="+- 0 15626 15626"/>
                  <a:gd name="T15" fmla="*/ 15626 h 82"/>
                  <a:gd name="T16" fmla="+- 0 5909 5909"/>
                  <a:gd name="T17" fmla="*/ T16 w 2489"/>
                  <a:gd name="T18" fmla="+- 0 15708 15626"/>
                  <a:gd name="T19" fmla="*/ 15708 h 82"/>
                </a:gdLst>
                <a:ahLst/>
                <a:cxnLst>
                  <a:cxn ang="0">
                    <a:pos x="T1" y="T3"/>
                  </a:cxn>
                  <a:cxn ang="0">
                    <a:pos x="T5" y="T7"/>
                  </a:cxn>
                  <a:cxn ang="0">
                    <a:pos x="T9" y="T11"/>
                  </a:cxn>
                  <a:cxn ang="0">
                    <a:pos x="T13" y="T15"/>
                  </a:cxn>
                  <a:cxn ang="0">
                    <a:pos x="T17" y="T19"/>
                  </a:cxn>
                </a:cxnLst>
                <a:rect l="0" t="0" r="r" b="b"/>
                <a:pathLst>
                  <a:path w="2489" h="82">
                    <a:moveTo>
                      <a:pt x="0" y="82"/>
                    </a:moveTo>
                    <a:lnTo>
                      <a:pt x="2489" y="82"/>
                    </a:lnTo>
                    <a:lnTo>
                      <a:pt x="2489" y="0"/>
                    </a:lnTo>
                    <a:lnTo>
                      <a:pt x="0" y="0"/>
                    </a:lnTo>
                    <a:lnTo>
                      <a:pt x="0" y="82"/>
                    </a:lnTo>
                    <a:close/>
                  </a:path>
                </a:pathLst>
              </a:custGeom>
              <a:solidFill>
                <a:srgbClr val="E84B6B"/>
              </a:solidFill>
              <a:ln>
                <a:noFill/>
              </a:ln>
              <a:extLst/>
            </p:spPr>
            <p:txBody>
              <a:bodyPr rot="0" vert="horz" wrap="square" lIns="45097" tIns="22549" rIns="45097" bIns="22549" anchor="t" anchorCtr="0" upright="1">
                <a:noAutofit/>
              </a:bodyPr>
              <a:lstStyle/>
              <a:p>
                <a:endParaRPr lang="es-ES" sz="700"/>
              </a:p>
            </p:txBody>
          </p:sp>
          <p:sp>
            <p:nvSpPr>
              <p:cNvPr id="73" name="Freeform 54"/>
              <p:cNvSpPr>
                <a:spLocks/>
              </p:cNvSpPr>
              <p:nvPr/>
            </p:nvSpPr>
            <p:spPr bwMode="auto">
              <a:xfrm>
                <a:off x="8984457" y="9801675"/>
                <a:ext cx="2526057" cy="120993"/>
              </a:xfrm>
              <a:custGeom>
                <a:avLst/>
                <a:gdLst>
                  <a:gd name="T0" fmla="+- 0 8402 8402"/>
                  <a:gd name="T1" fmla="*/ T0 w 2492"/>
                  <a:gd name="T2" fmla="+- 0 15708 15626"/>
                  <a:gd name="T3" fmla="*/ 15708 h 82"/>
                  <a:gd name="T4" fmla="+- 0 10894 8402"/>
                  <a:gd name="T5" fmla="*/ T4 w 2492"/>
                  <a:gd name="T6" fmla="+- 0 15708 15626"/>
                  <a:gd name="T7" fmla="*/ 15708 h 82"/>
                  <a:gd name="T8" fmla="+- 0 10894 8402"/>
                  <a:gd name="T9" fmla="*/ T8 w 2492"/>
                  <a:gd name="T10" fmla="+- 0 15626 15626"/>
                  <a:gd name="T11" fmla="*/ 15626 h 82"/>
                  <a:gd name="T12" fmla="+- 0 8402 8402"/>
                  <a:gd name="T13" fmla="*/ T12 w 2492"/>
                  <a:gd name="T14" fmla="+- 0 15626 15626"/>
                  <a:gd name="T15" fmla="*/ 15626 h 82"/>
                  <a:gd name="T16" fmla="+- 0 8402 8402"/>
                  <a:gd name="T17" fmla="*/ T16 w 2492"/>
                  <a:gd name="T18" fmla="+- 0 15708 15626"/>
                  <a:gd name="T19" fmla="*/ 15708 h 82"/>
                </a:gdLst>
                <a:ahLst/>
                <a:cxnLst>
                  <a:cxn ang="0">
                    <a:pos x="T1" y="T3"/>
                  </a:cxn>
                  <a:cxn ang="0">
                    <a:pos x="T5" y="T7"/>
                  </a:cxn>
                  <a:cxn ang="0">
                    <a:pos x="T9" y="T11"/>
                  </a:cxn>
                  <a:cxn ang="0">
                    <a:pos x="T13" y="T15"/>
                  </a:cxn>
                  <a:cxn ang="0">
                    <a:pos x="T17" y="T19"/>
                  </a:cxn>
                </a:cxnLst>
                <a:rect l="0" t="0" r="r" b="b"/>
                <a:pathLst>
                  <a:path w="2492" h="82">
                    <a:moveTo>
                      <a:pt x="0" y="82"/>
                    </a:moveTo>
                    <a:lnTo>
                      <a:pt x="2492" y="82"/>
                    </a:lnTo>
                    <a:lnTo>
                      <a:pt x="2492" y="0"/>
                    </a:lnTo>
                    <a:lnTo>
                      <a:pt x="0" y="0"/>
                    </a:lnTo>
                    <a:lnTo>
                      <a:pt x="0" y="82"/>
                    </a:lnTo>
                    <a:close/>
                  </a:path>
                </a:pathLst>
              </a:custGeom>
              <a:solidFill>
                <a:srgbClr val="98C22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45097" tIns="22549" rIns="45097" bIns="22549" anchor="t" anchorCtr="0" upright="1">
                <a:noAutofit/>
              </a:bodyPr>
              <a:lstStyle/>
              <a:p>
                <a:endParaRPr lang="es-ES" sz="700"/>
              </a:p>
            </p:txBody>
          </p:sp>
        </p:grpSp>
        <p:pic>
          <p:nvPicPr>
            <p:cNvPr id="74" name="Imagen 73"/>
            <p:cNvPicPr>
              <a:picLocks noChangeAspect="1"/>
            </p:cNvPicPr>
            <p:nvPr/>
          </p:nvPicPr>
          <p:blipFill rotWithShape="1">
            <a:blip r:embed="rId7" cstate="print"/>
            <a:srcRect l="9765" t="9463" r="14099" b="14354"/>
            <a:stretch/>
          </p:blipFill>
          <p:spPr>
            <a:xfrm>
              <a:off x="12242531" y="8876176"/>
              <a:ext cx="1119720" cy="1091873"/>
            </a:xfrm>
            <a:prstGeom prst="rect">
              <a:avLst/>
            </a:prstGeom>
          </p:spPr>
        </p:pic>
      </p:grpSp>
      <p:sp>
        <p:nvSpPr>
          <p:cNvPr id="64" name="63 CuadroTexto"/>
          <p:cNvSpPr txBox="1"/>
          <p:nvPr/>
        </p:nvSpPr>
        <p:spPr>
          <a:xfrm>
            <a:off x="2562382" y="1619220"/>
            <a:ext cx="4371730" cy="594906"/>
          </a:xfrm>
          <a:prstGeom prst="rect">
            <a:avLst/>
          </a:prstGeom>
          <a:noFill/>
        </p:spPr>
        <p:txBody>
          <a:bodyPr wrap="square" rtlCol="0">
            <a:spAutoFit/>
          </a:bodyPr>
          <a:lstStyle/>
          <a:p>
            <a:pPr algn="ctr"/>
            <a:r>
              <a:rPr lang="es-ES_tradnl" sz="3266" b="1" dirty="0">
                <a:solidFill>
                  <a:srgbClr val="003399"/>
                </a:solidFill>
                <a:latin typeface="Arial" pitchFamily="34" charset="0"/>
                <a:cs typeface="Arial" pitchFamily="34" charset="0"/>
              </a:rPr>
              <a:t>POCTEP 2014 - 2020</a:t>
            </a:r>
            <a:endParaRPr lang="es-ES" sz="3266" b="1" dirty="0">
              <a:solidFill>
                <a:srgbClr val="003399"/>
              </a:solidFill>
              <a:latin typeface="Arial" pitchFamily="34" charset="0"/>
              <a:cs typeface="Arial" pitchFamily="34" charset="0"/>
            </a:endParaRPr>
          </a:p>
        </p:txBody>
      </p:sp>
      <p:sp>
        <p:nvSpPr>
          <p:cNvPr id="27" name="26 Rectángulo"/>
          <p:cNvSpPr/>
          <p:nvPr/>
        </p:nvSpPr>
        <p:spPr>
          <a:xfrm>
            <a:off x="636381" y="2217890"/>
            <a:ext cx="8047755" cy="2075505"/>
          </a:xfrm>
          <a:prstGeom prst="rect">
            <a:avLst/>
          </a:prstGeom>
          <a:solidFill>
            <a:schemeClr val="accent1">
              <a:lumMod val="20000"/>
              <a:lumOff val="80000"/>
            </a:schemeClr>
          </a:solidFill>
          <a:ln w="76200">
            <a:solidFill>
              <a:srgbClr val="00339C"/>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hardEdge"/>
            <a:contourClr>
              <a:srgbClr val="FFFFFF"/>
            </a:contourClr>
          </a:sp3d>
        </p:spPr>
        <p:txBody>
          <a:bodyPr wrap="square">
            <a:spAutoFit/>
          </a:bodyPr>
          <a:lstStyle/>
          <a:p>
            <a:pPr marL="169745" marR="104916" algn="ctr">
              <a:spcBef>
                <a:spcPts val="789"/>
              </a:spcBef>
              <a:spcAft>
                <a:spcPts val="363"/>
              </a:spcAft>
            </a:pPr>
            <a:r>
              <a:rPr lang="es-ES" sz="3629" b="1" kern="0" dirty="0">
                <a:solidFill>
                  <a:srgbClr val="1BA35B"/>
                </a:solidFill>
                <a:latin typeface="Arial" panose="020B0604020202020204" pitchFamily="34" charset="0"/>
                <a:ea typeface="Arial" panose="020B0604020202020204" pitchFamily="34" charset="0"/>
                <a:cs typeface="Times New Roman" panose="02020603050405020304" pitchFamily="18" charset="0"/>
              </a:rPr>
              <a:t>Seminario Financiero </a:t>
            </a:r>
            <a:endParaRPr lang="es-ES" sz="3629" b="1" kern="0" dirty="0">
              <a:solidFill>
                <a:srgbClr val="1BA35B"/>
              </a:solidFill>
              <a:latin typeface="Arial" panose="020B0604020202020204" pitchFamily="34" charset="0"/>
              <a:ea typeface="Arial" panose="020B0604020202020204" pitchFamily="34" charset="0"/>
              <a:cs typeface="Times New Roman" panose="02020603050405020304" pitchFamily="18" charset="0"/>
            </a:endParaRPr>
          </a:p>
          <a:p>
            <a:pPr marL="169745" marR="104916" algn="ctr">
              <a:spcBef>
                <a:spcPts val="789"/>
              </a:spcBef>
              <a:spcAft>
                <a:spcPts val="363"/>
              </a:spcAft>
            </a:pPr>
            <a:r>
              <a:rPr lang="es-ES" sz="3992" b="1" kern="0" dirty="0">
                <a:solidFill>
                  <a:srgbClr val="003399"/>
                </a:solidFill>
                <a:latin typeface="Arial" panose="020B0604020202020204" pitchFamily="34" charset="0"/>
                <a:ea typeface="Arial" panose="020B0604020202020204" pitchFamily="34" charset="0"/>
                <a:cs typeface="Times New Roman" panose="02020603050405020304" pitchFamily="18" charset="0"/>
              </a:rPr>
              <a:t>Beneficiarios </a:t>
            </a:r>
            <a:r>
              <a:rPr lang="es-ES" sz="3992" b="1" kern="0" dirty="0">
                <a:solidFill>
                  <a:srgbClr val="003399"/>
                </a:solidFill>
                <a:latin typeface="Arial" panose="020B0604020202020204" pitchFamily="34" charset="0"/>
                <a:ea typeface="Arial" panose="020B0604020202020204" pitchFamily="34" charset="0"/>
                <a:cs typeface="Times New Roman" panose="02020603050405020304" pitchFamily="18" charset="0"/>
              </a:rPr>
              <a:t>y </a:t>
            </a:r>
            <a:r>
              <a:rPr lang="es-ES" sz="3992" b="1" kern="0" dirty="0">
                <a:solidFill>
                  <a:srgbClr val="003399"/>
                </a:solidFill>
                <a:latin typeface="Arial" panose="020B0604020202020204" pitchFamily="34" charset="0"/>
                <a:ea typeface="Arial" panose="020B0604020202020204" pitchFamily="34" charset="0"/>
                <a:cs typeface="Times New Roman" panose="02020603050405020304" pitchFamily="18" charset="0"/>
              </a:rPr>
              <a:t>Controladores</a:t>
            </a:r>
          </a:p>
          <a:p>
            <a:pPr marL="169745" marR="104916" algn="ctr">
              <a:spcBef>
                <a:spcPts val="789"/>
              </a:spcBef>
              <a:spcAft>
                <a:spcPts val="363"/>
              </a:spcAft>
            </a:pPr>
            <a:r>
              <a:rPr lang="es-ES" sz="3266" b="1" kern="0" dirty="0">
                <a:solidFill>
                  <a:srgbClr val="FF0000"/>
                </a:solidFill>
                <a:latin typeface="Arial" panose="020B0604020202020204" pitchFamily="34" charset="0"/>
                <a:ea typeface="Arial" panose="020B0604020202020204" pitchFamily="34" charset="0"/>
                <a:cs typeface="Times New Roman" panose="02020603050405020304" pitchFamily="18" charset="0"/>
              </a:rPr>
              <a:t>Proyectos aprobados 1ª </a:t>
            </a:r>
            <a:r>
              <a:rPr lang="es-ES" sz="3266" b="1" kern="0" dirty="0">
                <a:solidFill>
                  <a:srgbClr val="FF0000"/>
                </a:solidFill>
                <a:latin typeface="Arial" panose="020B0604020202020204" pitchFamily="34" charset="0"/>
                <a:ea typeface="Arial" panose="020B0604020202020204" pitchFamily="34" charset="0"/>
                <a:cs typeface="Times New Roman" panose="02020603050405020304" pitchFamily="18" charset="0"/>
              </a:rPr>
              <a:t>Convocatoria</a:t>
            </a:r>
            <a:endParaRPr lang="es-ES" sz="3266" b="1" kern="0" dirty="0">
              <a:solidFill>
                <a:srgbClr val="FF0000"/>
              </a:solidFill>
              <a:latin typeface="Arial" panose="020B0604020202020204" pitchFamily="34" charset="0"/>
              <a:ea typeface="Arial" panose="020B0604020202020204" pitchFamily="34" charset="0"/>
              <a:cs typeface="Times New Roman" panose="02020603050405020304" pitchFamily="18" charset="0"/>
            </a:endParaRPr>
          </a:p>
        </p:txBody>
      </p:sp>
      <p:sp>
        <p:nvSpPr>
          <p:cNvPr id="28" name="27 Rectángulo"/>
          <p:cNvSpPr/>
          <p:nvPr/>
        </p:nvSpPr>
        <p:spPr>
          <a:xfrm>
            <a:off x="142590" y="3788678"/>
            <a:ext cx="9035339" cy="594906"/>
          </a:xfrm>
          <a:prstGeom prst="rect">
            <a:avLst/>
          </a:prstGeom>
        </p:spPr>
        <p:txBody>
          <a:bodyPr wrap="square">
            <a:spAutoFit/>
          </a:bodyPr>
          <a:lstStyle/>
          <a:p>
            <a:pPr marL="169745" marR="104916" algn="ctr">
              <a:spcBef>
                <a:spcPts val="789"/>
              </a:spcBef>
            </a:pPr>
            <a:endParaRPr lang="es-ES" sz="3266" b="1" kern="0" dirty="0">
              <a:solidFill>
                <a:schemeClr val="bg2">
                  <a:lumMod val="50000"/>
                </a:schemeClr>
              </a:solidFill>
              <a:latin typeface="Arial" panose="020B0604020202020204" pitchFamily="34" charset="0"/>
              <a:ea typeface="Arial" panose="020B0604020202020204" pitchFamily="34" charset="0"/>
              <a:cs typeface="Times New Roman" panose="02020603050405020304" pitchFamily="18" charset="0"/>
            </a:endParaRPr>
          </a:p>
        </p:txBody>
      </p:sp>
      <p:sp>
        <p:nvSpPr>
          <p:cNvPr id="29" name="28 Rectángulo"/>
          <p:cNvSpPr/>
          <p:nvPr/>
        </p:nvSpPr>
        <p:spPr>
          <a:xfrm>
            <a:off x="4429427" y="3124536"/>
            <a:ext cx="461665" cy="594906"/>
          </a:xfrm>
          <a:prstGeom prst="rect">
            <a:avLst/>
          </a:prstGeom>
        </p:spPr>
        <p:txBody>
          <a:bodyPr wrap="none">
            <a:spAutoFit/>
          </a:bodyPr>
          <a:lstStyle/>
          <a:p>
            <a:pPr marL="169745" marR="104916" algn="ctr">
              <a:spcBef>
                <a:spcPts val="789"/>
              </a:spcBef>
            </a:pPr>
            <a:endParaRPr lang="es-ES" sz="3266" b="1" kern="0" dirty="0">
              <a:solidFill>
                <a:schemeClr val="bg2">
                  <a:lumMod val="50000"/>
                </a:schemeClr>
              </a:solidFill>
              <a:latin typeface="Arial" panose="020B0604020202020204" pitchFamily="34" charset="0"/>
              <a:ea typeface="Arial" panose="020B0604020202020204" pitchFamily="34" charset="0"/>
              <a:cs typeface="Times New Roman" panose="02020603050405020304" pitchFamily="18" charset="0"/>
            </a:endParaRPr>
          </a:p>
        </p:txBody>
      </p:sp>
      <p:pic>
        <p:nvPicPr>
          <p:cNvPr id="30" name="Imagen 2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61085" y="482892"/>
            <a:ext cx="4104697" cy="775232"/>
          </a:xfrm>
          <a:prstGeom prst="rect">
            <a:avLst/>
          </a:prstGeom>
        </p:spPr>
      </p:pic>
      <p:sp>
        <p:nvSpPr>
          <p:cNvPr id="3" name="Rectángulo 2"/>
          <p:cNvSpPr/>
          <p:nvPr/>
        </p:nvSpPr>
        <p:spPr>
          <a:xfrm>
            <a:off x="2344526" y="4468901"/>
            <a:ext cx="4847802" cy="539058"/>
          </a:xfrm>
          <a:prstGeom prst="rect">
            <a:avLst/>
          </a:prstGeom>
        </p:spPr>
        <p:txBody>
          <a:bodyPr wrap="none">
            <a:spAutoFit/>
          </a:bodyPr>
          <a:lstStyle/>
          <a:p>
            <a:pPr marL="169745" marR="103663" algn="ctr">
              <a:spcBef>
                <a:spcPts val="490"/>
              </a:spcBef>
            </a:pPr>
            <a:r>
              <a:rPr lang="es-ES" sz="2903" b="1" dirty="0">
                <a:solidFill>
                  <a:srgbClr val="003399"/>
                </a:solidFill>
                <a:latin typeface="Arial" panose="020B0604020202020204" pitchFamily="34" charset="0"/>
                <a:ea typeface="Calibri" panose="020F0502020204030204" pitchFamily="34" charset="0"/>
                <a:cs typeface="Times New Roman" panose="02020603050405020304" pitchFamily="18" charset="0"/>
              </a:rPr>
              <a:t>Madrid, 31 de mayo 2018</a:t>
            </a:r>
          </a:p>
        </p:txBody>
      </p:sp>
      <p:sp>
        <p:nvSpPr>
          <p:cNvPr id="31" name="Rectángulo 30"/>
          <p:cNvSpPr/>
          <p:nvPr/>
        </p:nvSpPr>
        <p:spPr>
          <a:xfrm>
            <a:off x="1266057" y="6045227"/>
            <a:ext cx="2593135" cy="427361"/>
          </a:xfrm>
          <a:prstGeom prst="rect">
            <a:avLst/>
          </a:prstGeom>
        </p:spPr>
        <p:txBody>
          <a:bodyPr wrap="square">
            <a:spAutoFit/>
          </a:bodyPr>
          <a:lstStyle/>
          <a:p>
            <a:r>
              <a:rPr lang="es-ES" sz="2177" b="1" dirty="0">
                <a:solidFill>
                  <a:srgbClr val="003399"/>
                </a:solidFill>
              </a:rPr>
              <a:t>www.poctep.eu</a:t>
            </a:r>
            <a:endParaRPr lang="es-ES" sz="2177" b="1" dirty="0">
              <a:solidFill>
                <a:srgbClr val="003399"/>
              </a:solidFill>
            </a:endParaRPr>
          </a:p>
        </p:txBody>
      </p:sp>
      <p:sp>
        <p:nvSpPr>
          <p:cNvPr id="32" name="CuadroTexto 31"/>
          <p:cNvSpPr txBox="1"/>
          <p:nvPr/>
        </p:nvSpPr>
        <p:spPr>
          <a:xfrm>
            <a:off x="4836211" y="6045227"/>
            <a:ext cx="3479405" cy="390107"/>
          </a:xfrm>
          <a:prstGeom prst="rect">
            <a:avLst/>
          </a:prstGeom>
          <a:noFill/>
        </p:spPr>
        <p:txBody>
          <a:bodyPr wrap="square" rtlCol="0">
            <a:spAutoFit/>
          </a:bodyPr>
          <a:lstStyle/>
          <a:p>
            <a:pPr algn="r"/>
            <a:r>
              <a:rPr lang="es-ES" sz="1935" b="1" dirty="0">
                <a:solidFill>
                  <a:srgbClr val="003399"/>
                </a:solidFill>
              </a:rPr>
              <a:t>www.dgfc.sepg.minhafp.gob.es</a:t>
            </a:r>
            <a:endParaRPr lang="es-ES" sz="1935" b="1" dirty="0">
              <a:solidFill>
                <a:srgbClr val="003399"/>
              </a:solidFill>
            </a:endParaRPr>
          </a:p>
        </p:txBody>
      </p:sp>
    </p:spTree>
    <p:extLst>
      <p:ext uri="{BB962C8B-B14F-4D97-AF65-F5344CB8AC3E}">
        <p14:creationId xmlns:p14="http://schemas.microsoft.com/office/powerpoint/2010/main" val="28887831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010784" y="1587626"/>
            <a:ext cx="7480139" cy="746871"/>
          </a:xfrm>
          <a:prstGeom prst="rect">
            <a:avLst/>
          </a:prstGeom>
          <a:noFill/>
        </p:spPr>
        <p:txBody>
          <a:bodyPr wrap="square" rtlCol="0">
            <a:spAutoFit/>
          </a:bodyPr>
          <a:lstStyle/>
          <a:p>
            <a:pPr marL="114300" indent="-342900">
              <a:lnSpc>
                <a:spcPct val="90000"/>
              </a:lnSpc>
              <a:spcBef>
                <a:spcPts val="1000"/>
              </a:spcBef>
              <a:buFont typeface="Wingdings" panose="05000000000000000000" pitchFamily="2" charset="2"/>
              <a:buChar char="q"/>
            </a:pPr>
            <a:r>
              <a:rPr lang="es-ES" sz="2000" b="1" i="1" dirty="0" smtClean="0">
                <a:solidFill>
                  <a:srgbClr val="0000FF"/>
                </a:solidFill>
              </a:rPr>
              <a:t>Otras entidades:</a:t>
            </a:r>
            <a:endParaRPr lang="es-ES" sz="2000" b="1" i="1" dirty="0">
              <a:solidFill>
                <a:srgbClr val="0000FF"/>
              </a:solidFill>
            </a:endParaRPr>
          </a:p>
          <a:p>
            <a:pPr marL="449263" algn="just">
              <a:lnSpc>
                <a:spcPct val="90000"/>
              </a:lnSpc>
              <a:spcBef>
                <a:spcPts val="1000"/>
              </a:spcBef>
            </a:pPr>
            <a:r>
              <a:rPr lang="es-ES" dirty="0" smtClean="0"/>
              <a:t>Auditor externo</a:t>
            </a:r>
            <a:endParaRPr lang="es-ES" dirty="0"/>
          </a:p>
        </p:txBody>
      </p:sp>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2658" y="3476561"/>
            <a:ext cx="2708275" cy="2654646"/>
          </a:xfrm>
          <a:prstGeom prst="rect">
            <a:avLst/>
          </a:prstGeom>
        </p:spPr>
      </p:pic>
    </p:spTree>
    <p:extLst>
      <p:ext uri="{BB962C8B-B14F-4D97-AF65-F5344CB8AC3E}">
        <p14:creationId xmlns:p14="http://schemas.microsoft.com/office/powerpoint/2010/main" val="3649217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15"/>
          <p:cNvSpPr txBox="1">
            <a:spLocks noGrp="1"/>
          </p:cNvSpPr>
          <p:nvPr>
            <p:ph idx="4294967295"/>
          </p:nvPr>
        </p:nvSpPr>
        <p:spPr>
          <a:xfrm>
            <a:off x="761994" y="1657350"/>
            <a:ext cx="7874000" cy="4662815"/>
          </a:xfrm>
          <a:prstGeom prst="rect">
            <a:avLst/>
          </a:prstGeom>
          <a:noFill/>
        </p:spPr>
        <p:txBody>
          <a:bodyPr wrap="square" rtlCol="0">
            <a:spAutoFit/>
          </a:bodyPr>
          <a:lstStyle/>
          <a:p>
            <a:pPr lvl="0">
              <a:lnSpc>
                <a:spcPct val="100000"/>
              </a:lnSpc>
              <a:spcBef>
                <a:spcPts val="0"/>
              </a:spcBef>
              <a:buFont typeface="Wingdings" panose="05000000000000000000" pitchFamily="2" charset="2"/>
              <a:buChar char="Ø"/>
            </a:pPr>
            <a:r>
              <a:rPr lang="es-ES" sz="2000" u="sng" dirty="0" smtClean="0">
                <a:solidFill>
                  <a:srgbClr val="0000FF"/>
                </a:solidFill>
                <a:ea typeface="Times New Roman" panose="02020603050405020304" pitchFamily="18" charset="0"/>
              </a:rPr>
              <a:t>Auditor externo</a:t>
            </a:r>
            <a:r>
              <a:rPr lang="es-ES" sz="2000" u="sng" dirty="0">
                <a:solidFill>
                  <a:srgbClr val="0000FF"/>
                </a:solidFill>
                <a:ea typeface="Times New Roman" panose="02020603050405020304" pitchFamily="18" charset="0"/>
              </a:rPr>
              <a:t>:</a:t>
            </a:r>
            <a:r>
              <a:rPr lang="es-ES" sz="2000" dirty="0">
                <a:solidFill>
                  <a:srgbClr val="0000FF"/>
                </a:solidFill>
                <a:ea typeface="Times New Roman" panose="02020603050405020304" pitchFamily="18" charset="0"/>
              </a:rPr>
              <a:t> </a:t>
            </a:r>
          </a:p>
          <a:p>
            <a:pPr marL="557213" lvl="0" indent="-285750" algn="just">
              <a:lnSpc>
                <a:spcPct val="100000"/>
              </a:lnSpc>
              <a:spcBef>
                <a:spcPts val="0"/>
              </a:spcBef>
              <a:buFont typeface="Wingdings" panose="05000000000000000000" pitchFamily="2" charset="2"/>
              <a:buChar char="§"/>
            </a:pPr>
            <a:r>
              <a:rPr lang="es-ES" sz="1800" dirty="0">
                <a:solidFill>
                  <a:prstClr val="black"/>
                </a:solidFill>
                <a:ea typeface="Times New Roman" panose="02020603050405020304" pitchFamily="18" charset="0"/>
              </a:rPr>
              <a:t>Inscrito en el ROAC, bien individualmente o </a:t>
            </a:r>
            <a:r>
              <a:rPr lang="es-ES" sz="1800" dirty="0" smtClean="0">
                <a:solidFill>
                  <a:prstClr val="black"/>
                </a:solidFill>
                <a:ea typeface="Times New Roman" panose="02020603050405020304" pitchFamily="18" charset="0"/>
              </a:rPr>
              <a:t>como socio </a:t>
            </a:r>
            <a:r>
              <a:rPr lang="es-ES" sz="1800" dirty="0">
                <a:solidFill>
                  <a:prstClr val="black"/>
                </a:solidFill>
                <a:ea typeface="Times New Roman" panose="02020603050405020304" pitchFamily="18" charset="0"/>
              </a:rPr>
              <a:t>ejerciente de una empresa auditora.</a:t>
            </a:r>
          </a:p>
          <a:p>
            <a:pPr marL="557213" lvl="0" indent="-285750" algn="just">
              <a:lnSpc>
                <a:spcPct val="100000"/>
              </a:lnSpc>
              <a:spcBef>
                <a:spcPts val="0"/>
              </a:spcBef>
              <a:buFont typeface="Wingdings" panose="05000000000000000000" pitchFamily="2" charset="2"/>
              <a:buChar char="§"/>
            </a:pPr>
            <a:r>
              <a:rPr lang="es-ES" sz="1800" dirty="0" smtClean="0">
                <a:solidFill>
                  <a:prstClr val="black"/>
                </a:solidFill>
                <a:ea typeface="Times New Roman" panose="02020603050405020304" pitchFamily="18" charset="0"/>
              </a:rPr>
              <a:t>La contratación debe efectuarse respetando los principios de transparencia, publicidad y libre concurrencia.</a:t>
            </a:r>
            <a:endParaRPr lang="es-ES" sz="1800" dirty="0">
              <a:solidFill>
                <a:prstClr val="black"/>
              </a:solidFill>
              <a:ea typeface="Times New Roman" panose="02020603050405020304" pitchFamily="18" charset="0"/>
            </a:endParaRPr>
          </a:p>
          <a:p>
            <a:pPr marL="557213" lvl="0" indent="-285750" algn="just">
              <a:lnSpc>
                <a:spcPct val="100000"/>
              </a:lnSpc>
              <a:spcBef>
                <a:spcPts val="0"/>
              </a:spcBef>
              <a:buFont typeface="Wingdings" panose="05000000000000000000" pitchFamily="2" charset="2"/>
              <a:buChar char="§"/>
            </a:pPr>
            <a:r>
              <a:rPr lang="es-ES" sz="1800" dirty="0">
                <a:solidFill>
                  <a:prstClr val="black"/>
                </a:solidFill>
                <a:ea typeface="Times New Roman" panose="02020603050405020304" pitchFamily="18" charset="0"/>
              </a:rPr>
              <a:t>Según el Pliego de </a:t>
            </a:r>
            <a:r>
              <a:rPr lang="es-ES" sz="1800" dirty="0" smtClean="0">
                <a:solidFill>
                  <a:prstClr val="black"/>
                </a:solidFill>
                <a:ea typeface="Times New Roman" panose="02020603050405020304" pitchFamily="18" charset="0"/>
              </a:rPr>
              <a:t>Prescripciones.</a:t>
            </a:r>
          </a:p>
          <a:p>
            <a:pPr marL="557213" lvl="0" indent="-285750" algn="just">
              <a:lnSpc>
                <a:spcPct val="100000"/>
              </a:lnSpc>
              <a:spcBef>
                <a:spcPts val="0"/>
              </a:spcBef>
              <a:buFont typeface="Wingdings" panose="05000000000000000000" pitchFamily="2" charset="2"/>
              <a:buChar char="§"/>
            </a:pPr>
            <a:r>
              <a:rPr lang="es-ES" sz="1800" dirty="0" smtClean="0">
                <a:solidFill>
                  <a:prstClr val="black"/>
                </a:solidFill>
                <a:ea typeface="Times New Roman" panose="02020603050405020304" pitchFamily="18" charset="0"/>
              </a:rPr>
              <a:t>En el procedimiento de contratación deben fijarse los plazos para efectuar el trabajo, teniendo en cuenta los fijados por el programa y el período que necesita el ministerio para la validación del gasto.</a:t>
            </a:r>
          </a:p>
          <a:p>
            <a:pPr marL="271463" indent="0" algn="just">
              <a:lnSpc>
                <a:spcPct val="100000"/>
              </a:lnSpc>
              <a:spcBef>
                <a:spcPts val="600"/>
              </a:spcBef>
              <a:buNone/>
            </a:pPr>
            <a:r>
              <a:rPr lang="es-ES" sz="1800" dirty="0" smtClean="0">
                <a:solidFill>
                  <a:prstClr val="black"/>
                </a:solidFill>
                <a:ea typeface="Times New Roman" panose="02020603050405020304" pitchFamily="18" charset="0"/>
              </a:rPr>
              <a:t>Estos </a:t>
            </a:r>
            <a:r>
              <a:rPr lang="es-ES" sz="1800" dirty="0">
                <a:solidFill>
                  <a:prstClr val="black"/>
                </a:solidFill>
                <a:ea typeface="Times New Roman" panose="02020603050405020304" pitchFamily="18" charset="0"/>
              </a:rPr>
              <a:t>gastos son </a:t>
            </a:r>
            <a:r>
              <a:rPr lang="es-ES" sz="1800" dirty="0">
                <a:solidFill>
                  <a:srgbClr val="FF0000"/>
                </a:solidFill>
                <a:ea typeface="Times New Roman" panose="02020603050405020304" pitchFamily="18" charset="0"/>
              </a:rPr>
              <a:t>elegibles</a:t>
            </a:r>
            <a:r>
              <a:rPr lang="es-ES" sz="1800" dirty="0">
                <a:solidFill>
                  <a:prstClr val="black"/>
                </a:solidFill>
                <a:ea typeface="Times New Roman" panose="02020603050405020304" pitchFamily="18" charset="0"/>
              </a:rPr>
              <a:t> en el marco financiero del proyecto</a:t>
            </a:r>
          </a:p>
          <a:p>
            <a:pPr marL="0" lvl="0" indent="0">
              <a:lnSpc>
                <a:spcPct val="100000"/>
              </a:lnSpc>
              <a:spcBef>
                <a:spcPts val="0"/>
              </a:spcBef>
              <a:buNone/>
            </a:pPr>
            <a:endParaRPr lang="es-ES" sz="1800" u="sng" dirty="0" smtClean="0">
              <a:solidFill>
                <a:prstClr val="black"/>
              </a:solidFill>
              <a:ea typeface="Times New Roman" panose="02020603050405020304" pitchFamily="18" charset="0"/>
            </a:endParaRPr>
          </a:p>
          <a:p>
            <a:pPr lvl="0">
              <a:lnSpc>
                <a:spcPct val="100000"/>
              </a:lnSpc>
              <a:spcBef>
                <a:spcPts val="0"/>
              </a:spcBef>
              <a:buFont typeface="Wingdings" panose="05000000000000000000" pitchFamily="2" charset="2"/>
              <a:buChar char="Ø"/>
            </a:pPr>
            <a:r>
              <a:rPr lang="es-ES" sz="2000" u="sng" dirty="0" smtClean="0">
                <a:solidFill>
                  <a:srgbClr val="0000FF"/>
                </a:solidFill>
                <a:ea typeface="Times New Roman" panose="02020603050405020304" pitchFamily="18" charset="0"/>
              </a:rPr>
              <a:t>Control interno: </a:t>
            </a:r>
            <a:r>
              <a:rPr lang="es-ES" sz="1800" dirty="0">
                <a:solidFill>
                  <a:srgbClr val="0000FF"/>
                </a:solidFill>
                <a:ea typeface="Times New Roman" panose="02020603050405020304" pitchFamily="18" charset="0"/>
              </a:rPr>
              <a:t> </a:t>
            </a:r>
          </a:p>
          <a:p>
            <a:pPr marL="557213" lvl="0" indent="-285750" algn="just">
              <a:lnSpc>
                <a:spcPct val="100000"/>
              </a:lnSpc>
              <a:spcBef>
                <a:spcPts val="0"/>
              </a:spcBef>
              <a:buFont typeface="Wingdings" panose="05000000000000000000" pitchFamily="2" charset="2"/>
              <a:buChar char="§"/>
            </a:pPr>
            <a:r>
              <a:rPr lang="es-ES" sz="1800" dirty="0" smtClean="0">
                <a:solidFill>
                  <a:prstClr val="black"/>
                </a:solidFill>
                <a:ea typeface="Times New Roman" panose="02020603050405020304" pitchFamily="18" charset="0"/>
              </a:rPr>
              <a:t>Nombramiento. Organigrama</a:t>
            </a:r>
            <a:endParaRPr lang="es-ES" sz="1800" dirty="0">
              <a:solidFill>
                <a:prstClr val="black"/>
              </a:solidFill>
              <a:ea typeface="Times New Roman" panose="02020603050405020304" pitchFamily="18" charset="0"/>
            </a:endParaRPr>
          </a:p>
          <a:p>
            <a:pPr marL="557213" lvl="0" indent="-285750" algn="just">
              <a:lnSpc>
                <a:spcPct val="100000"/>
              </a:lnSpc>
              <a:spcBef>
                <a:spcPts val="0"/>
              </a:spcBef>
              <a:buFont typeface="Wingdings" panose="05000000000000000000" pitchFamily="2" charset="2"/>
              <a:buChar char="§"/>
            </a:pPr>
            <a:r>
              <a:rPr lang="es-ES" sz="1800" dirty="0">
                <a:solidFill>
                  <a:prstClr val="black"/>
                </a:solidFill>
                <a:ea typeface="Times New Roman" panose="02020603050405020304" pitchFamily="18" charset="0"/>
              </a:rPr>
              <a:t>Asegurar </a:t>
            </a:r>
            <a:r>
              <a:rPr lang="es-ES" sz="1800" dirty="0" smtClean="0">
                <a:solidFill>
                  <a:prstClr val="black"/>
                </a:solidFill>
                <a:ea typeface="Times New Roman" panose="02020603050405020304" pitchFamily="18" charset="0"/>
              </a:rPr>
              <a:t>la independencia entre las unidades que gestionan las actividades y finanzas, en las que se ordenan pagos y en las que se lleva a cabo el control.</a:t>
            </a:r>
            <a:endParaRPr lang="es-ES" sz="1800" dirty="0">
              <a:solidFill>
                <a:prstClr val="black"/>
              </a:solidFill>
              <a:ea typeface="Times New Roman" panose="02020603050405020304" pitchFamily="18" charset="0"/>
            </a:endParaRPr>
          </a:p>
        </p:txBody>
      </p:sp>
      <p:sp>
        <p:nvSpPr>
          <p:cNvPr id="5" name="CuadroTexto 4"/>
          <p:cNvSpPr txBox="1"/>
          <p:nvPr/>
        </p:nvSpPr>
        <p:spPr>
          <a:xfrm>
            <a:off x="2160386" y="998506"/>
            <a:ext cx="4318000" cy="461665"/>
          </a:xfrm>
          <a:prstGeom prst="rect">
            <a:avLst/>
          </a:prstGeom>
          <a:noFill/>
        </p:spPr>
        <p:txBody>
          <a:bodyPr wrap="square" rtlCol="0">
            <a:spAutoFit/>
          </a:bodyPr>
          <a:lstStyle/>
          <a:p>
            <a:pPr algn="ctr"/>
            <a:r>
              <a:rPr lang="es-ES" sz="2400" b="1" dirty="0" smtClean="0">
                <a:solidFill>
                  <a:srgbClr val="FF0000"/>
                </a:solidFill>
              </a:rPr>
              <a:t>Requisitos</a:t>
            </a:r>
            <a:endParaRPr lang="es-ES" sz="2400" b="1" dirty="0">
              <a:solidFill>
                <a:srgbClr val="FF0000"/>
              </a:solidFill>
            </a:endParaRPr>
          </a:p>
        </p:txBody>
      </p:sp>
    </p:spTree>
    <p:extLst>
      <p:ext uri="{BB962C8B-B14F-4D97-AF65-F5344CB8AC3E}">
        <p14:creationId xmlns:p14="http://schemas.microsoft.com/office/powerpoint/2010/main" val="3765435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20"/>
          <p:cNvSpPr txBox="1">
            <a:spLocks noChangeArrowheads="1"/>
          </p:cNvSpPr>
          <p:nvPr/>
        </p:nvSpPr>
        <p:spPr bwMode="auto">
          <a:xfrm>
            <a:off x="397933" y="971439"/>
            <a:ext cx="8196623" cy="609600"/>
          </a:xfrm>
          <a:prstGeom prst="rect">
            <a:avLst/>
          </a:prstGeom>
          <a:solidFill>
            <a:schemeClr val="accent1">
              <a:lumMod val="20000"/>
              <a:lumOff val="80000"/>
            </a:schemeClr>
          </a:solidFill>
          <a:ln>
            <a:noFill/>
          </a:ln>
          <a:effectLst/>
          <a:extLst/>
        </p:spPr>
        <p:txBody>
          <a:bodyPr anchor="ctr"/>
          <a:lstStyle>
            <a:lvl1pPr eaLnBrk="0" hangingPunct="0">
              <a:defRPr>
                <a:solidFill>
                  <a:schemeClr val="tx1"/>
                </a:solidFill>
                <a:latin typeface="Arial" charset="0"/>
              </a:defRPr>
            </a:lvl1pPr>
            <a:lvl2pPr eaLnBrk="0" hangingPunct="0">
              <a:defRPr>
                <a:solidFill>
                  <a:schemeClr val="tx1"/>
                </a:solidFill>
                <a:latin typeface="Arial" charset="0"/>
              </a:defRPr>
            </a:lvl2pPr>
            <a:lvl3pPr eaLnBrk="0" hangingPunct="0">
              <a:defRPr>
                <a:solidFill>
                  <a:schemeClr val="tx1"/>
                </a:solidFill>
                <a:latin typeface="Arial" charset="0"/>
              </a:defRPr>
            </a:lvl3pPr>
            <a:lvl4pPr eaLnBrk="0" hangingPunct="0">
              <a:defRPr>
                <a:solidFill>
                  <a:schemeClr val="tx1"/>
                </a:solidFill>
                <a:latin typeface="Arial" charset="0"/>
              </a:defRPr>
            </a:lvl4pPr>
            <a:lvl5pPr eaLnBrk="0" hangingPunct="0">
              <a:defRPr>
                <a:solidFill>
                  <a:schemeClr val="tx1"/>
                </a:solidFill>
                <a:latin typeface="Arial" charset="0"/>
              </a:defRPr>
            </a:lvl5pPr>
            <a:lvl6pPr marL="457200" eaLnBrk="0" fontAlgn="base" hangingPunct="0">
              <a:spcBef>
                <a:spcPct val="0"/>
              </a:spcBef>
              <a:spcAft>
                <a:spcPct val="0"/>
              </a:spcAft>
              <a:defRPr>
                <a:solidFill>
                  <a:schemeClr val="tx1"/>
                </a:solidFill>
                <a:latin typeface="Arial" charset="0"/>
              </a:defRPr>
            </a:lvl6pPr>
            <a:lvl7pPr marL="914400" eaLnBrk="0" fontAlgn="base" hangingPunct="0">
              <a:spcBef>
                <a:spcPct val="0"/>
              </a:spcBef>
              <a:spcAft>
                <a:spcPct val="0"/>
              </a:spcAft>
              <a:defRPr>
                <a:solidFill>
                  <a:schemeClr val="tx1"/>
                </a:solidFill>
                <a:latin typeface="Arial" charset="0"/>
              </a:defRPr>
            </a:lvl7pPr>
            <a:lvl8pPr marL="1371600" eaLnBrk="0" fontAlgn="base" hangingPunct="0">
              <a:spcBef>
                <a:spcPct val="0"/>
              </a:spcBef>
              <a:spcAft>
                <a:spcPct val="0"/>
              </a:spcAft>
              <a:defRPr>
                <a:solidFill>
                  <a:schemeClr val="tx1"/>
                </a:solidFill>
                <a:latin typeface="Arial" charset="0"/>
              </a:defRPr>
            </a:lvl8pPr>
            <a:lvl9pPr marL="1828800" eaLnBrk="0" fontAlgn="base" hangingPunct="0">
              <a:spcBef>
                <a:spcPct val="0"/>
              </a:spcBef>
              <a:spcAft>
                <a:spcPct val="0"/>
              </a:spcAft>
              <a:defRPr>
                <a:solidFill>
                  <a:schemeClr val="tx1"/>
                </a:solidFill>
                <a:latin typeface="Arial" charset="0"/>
              </a:defRPr>
            </a:lvl9pPr>
          </a:lstStyle>
          <a:p>
            <a:pPr algn="ctr" eaLnBrk="1" hangingPunct="1">
              <a:buClrTx/>
              <a:buFontTx/>
              <a:buNone/>
            </a:pPr>
            <a:r>
              <a:rPr lang="en-GB" altLang="es-ES" sz="2400" b="1" u="sng" dirty="0" err="1" smtClean="0">
                <a:solidFill>
                  <a:srgbClr val="0000FF"/>
                </a:solidFill>
                <a:latin typeface="Tahoma" pitchFamily="34" charset="0"/>
              </a:rPr>
              <a:t>Designación</a:t>
            </a:r>
            <a:r>
              <a:rPr lang="en-GB" altLang="es-ES" sz="2400" b="1" u="sng" dirty="0" smtClean="0">
                <a:solidFill>
                  <a:srgbClr val="0000FF"/>
                </a:solidFill>
                <a:latin typeface="Tahoma" pitchFamily="34" charset="0"/>
              </a:rPr>
              <a:t> del </a:t>
            </a:r>
            <a:r>
              <a:rPr lang="en-GB" altLang="es-ES" sz="2400" b="1" u="sng" dirty="0" err="1" smtClean="0">
                <a:solidFill>
                  <a:srgbClr val="0000FF"/>
                </a:solidFill>
                <a:latin typeface="Tahoma" pitchFamily="34" charset="0"/>
              </a:rPr>
              <a:t>controlador</a:t>
            </a:r>
            <a:r>
              <a:rPr lang="en-GB" altLang="es-ES" sz="2400" b="1" u="sng" dirty="0" smtClean="0">
                <a:solidFill>
                  <a:srgbClr val="0000FF"/>
                </a:solidFill>
                <a:latin typeface="Tahoma" pitchFamily="34" charset="0"/>
              </a:rPr>
              <a:t> de Primer </a:t>
            </a:r>
            <a:r>
              <a:rPr lang="en-GB" altLang="es-ES" sz="2400" b="1" u="sng" dirty="0" err="1" smtClean="0">
                <a:solidFill>
                  <a:srgbClr val="0000FF"/>
                </a:solidFill>
                <a:latin typeface="Tahoma" pitchFamily="34" charset="0"/>
              </a:rPr>
              <a:t>Nivel</a:t>
            </a:r>
            <a:endParaRPr lang="en-GB" altLang="es-ES" sz="2400" b="1" u="sng" dirty="0" smtClean="0">
              <a:solidFill>
                <a:srgbClr val="0000FF"/>
              </a:solidFill>
              <a:latin typeface="Tahoma" pitchFamily="34" charset="0"/>
            </a:endParaRPr>
          </a:p>
          <a:p>
            <a:pPr algn="ctr" eaLnBrk="1" hangingPunct="1">
              <a:buClrTx/>
              <a:buFontTx/>
              <a:buNone/>
            </a:pPr>
            <a:r>
              <a:rPr lang="en-GB" altLang="es-ES" sz="2000" b="1" dirty="0" smtClean="0">
                <a:solidFill>
                  <a:srgbClr val="0000FF"/>
                </a:solidFill>
                <a:latin typeface="Tahoma" pitchFamily="34" charset="0"/>
              </a:rPr>
              <a:t>Sistema </a:t>
            </a:r>
            <a:r>
              <a:rPr lang="en-GB" altLang="es-ES" sz="2000" b="1" dirty="0" err="1" smtClean="0">
                <a:solidFill>
                  <a:srgbClr val="0000FF"/>
                </a:solidFill>
                <a:latin typeface="Tahoma" pitchFamily="34" charset="0"/>
              </a:rPr>
              <a:t>descentralizado</a:t>
            </a:r>
            <a:r>
              <a:rPr lang="en-GB" altLang="es-ES" sz="2000" b="1" dirty="0" smtClean="0">
                <a:solidFill>
                  <a:srgbClr val="0000FF"/>
                </a:solidFill>
                <a:latin typeface="Tahoma" pitchFamily="34" charset="0"/>
              </a:rPr>
              <a:t> (auditor </a:t>
            </a:r>
            <a:r>
              <a:rPr lang="en-GB" altLang="es-ES" sz="2000" b="1" dirty="0" err="1" smtClean="0">
                <a:solidFill>
                  <a:srgbClr val="0000FF"/>
                </a:solidFill>
                <a:latin typeface="Tahoma" pitchFamily="34" charset="0"/>
              </a:rPr>
              <a:t>externo</a:t>
            </a:r>
            <a:r>
              <a:rPr lang="en-GB" altLang="es-ES" sz="2000" b="1" dirty="0" smtClean="0">
                <a:solidFill>
                  <a:srgbClr val="0000FF"/>
                </a:solidFill>
                <a:latin typeface="Tahoma" pitchFamily="34" charset="0"/>
              </a:rPr>
              <a:t>/</a:t>
            </a:r>
            <a:r>
              <a:rPr lang="en-GB" altLang="es-ES" sz="2000" b="1" dirty="0" err="1" smtClean="0">
                <a:solidFill>
                  <a:srgbClr val="0000FF"/>
                </a:solidFill>
                <a:latin typeface="Tahoma" pitchFamily="34" charset="0"/>
              </a:rPr>
              <a:t>interno</a:t>
            </a:r>
            <a:r>
              <a:rPr lang="en-GB" altLang="es-ES" sz="2000" b="1" dirty="0" smtClean="0">
                <a:solidFill>
                  <a:srgbClr val="0000FF"/>
                </a:solidFill>
                <a:latin typeface="Tahoma" pitchFamily="34" charset="0"/>
              </a:rPr>
              <a:t>)</a:t>
            </a:r>
            <a:endParaRPr lang="en-GB" altLang="es-ES" sz="2000" b="1" dirty="0">
              <a:solidFill>
                <a:srgbClr val="0000FF"/>
              </a:solidFill>
              <a:latin typeface="Tahoma" pitchFamily="34" charset="0"/>
            </a:endParaRPr>
          </a:p>
        </p:txBody>
      </p:sp>
      <p:grpSp>
        <p:nvGrpSpPr>
          <p:cNvPr id="3" name="Grupo 2"/>
          <p:cNvGrpSpPr/>
          <p:nvPr/>
        </p:nvGrpSpPr>
        <p:grpSpPr>
          <a:xfrm>
            <a:off x="203200" y="1591614"/>
            <a:ext cx="8856133" cy="4883376"/>
            <a:chOff x="203200" y="1591614"/>
            <a:chExt cx="8856133" cy="4883376"/>
          </a:xfrm>
        </p:grpSpPr>
        <p:grpSp>
          <p:nvGrpSpPr>
            <p:cNvPr id="2" name="Grupo 1"/>
            <p:cNvGrpSpPr/>
            <p:nvPr/>
          </p:nvGrpSpPr>
          <p:grpSpPr>
            <a:xfrm>
              <a:off x="598924" y="1701799"/>
              <a:ext cx="7995632" cy="4685509"/>
              <a:chOff x="598924" y="1701799"/>
              <a:chExt cx="7995632" cy="4685509"/>
            </a:xfrm>
          </p:grpSpPr>
          <p:sp>
            <p:nvSpPr>
              <p:cNvPr id="71" name="Flecha curvada hacia la izquierda 70"/>
              <p:cNvSpPr/>
              <p:nvPr/>
            </p:nvSpPr>
            <p:spPr>
              <a:xfrm rot="5180312" flipH="1">
                <a:off x="3557967" y="165982"/>
                <a:ext cx="607784" cy="4589228"/>
              </a:xfrm>
              <a:prstGeom prst="curvedLeftArrow">
                <a:avLst>
                  <a:gd name="adj1" fmla="val 25000"/>
                  <a:gd name="adj2" fmla="val 66404"/>
                  <a:gd name="adj3" fmla="val 25000"/>
                </a:avLst>
              </a:prstGeom>
              <a:solidFill>
                <a:srgbClr val="FF0000"/>
              </a:solidFill>
              <a:ln>
                <a:solidFill>
                  <a:schemeClr val="accent2"/>
                </a:solidFill>
              </a:ln>
              <a:effectLst/>
              <a:scene3d>
                <a:camera prst="orthographicFront"/>
                <a:lightRig rig="chilly" dir="t"/>
              </a:scene3d>
              <a:sp3d z="-70000" extrusionH="1700" prstMaterial="translucentPowder">
                <a:bevelT w="25400" h="6350" prst="softRound"/>
                <a:bevelB w="0" h="0" prst="convex"/>
              </a:sp3d>
            </p:spPr>
            <p:style>
              <a:lnRef idx="0">
                <a:schemeClr val="lt1">
                  <a:hueOff val="0"/>
                  <a:satOff val="0"/>
                  <a:lumOff val="0"/>
                  <a:alphaOff val="0"/>
                </a:schemeClr>
              </a:lnRef>
              <a:fillRef idx="1">
                <a:schemeClr val="accent3">
                  <a:hueOff val="2812566"/>
                  <a:satOff val="-4220"/>
                  <a:lumOff val="-686"/>
                  <a:alphaOff val="0"/>
                </a:schemeClr>
              </a:fillRef>
              <a:effectRef idx="0">
                <a:schemeClr val="accent3">
                  <a:hueOff val="2812566"/>
                  <a:satOff val="-4220"/>
                  <a:lumOff val="-686"/>
                  <a:alphaOff val="0"/>
                </a:schemeClr>
              </a:effectRef>
              <a:fontRef idx="minor">
                <a:schemeClr val="lt1"/>
              </a:fontRef>
            </p:style>
          </p:sp>
          <p:sp>
            <p:nvSpPr>
              <p:cNvPr id="75" name="Flecha curvada hacia la izquierda 74"/>
              <p:cNvSpPr/>
              <p:nvPr/>
            </p:nvSpPr>
            <p:spPr>
              <a:xfrm rot="16894826" flipH="1" flipV="1">
                <a:off x="3351961" y="3086055"/>
                <a:ext cx="1019797" cy="4812711"/>
              </a:xfrm>
              <a:prstGeom prst="curvedLeftArrow">
                <a:avLst>
                  <a:gd name="adj1" fmla="val 25000"/>
                  <a:gd name="adj2" fmla="val 59834"/>
                  <a:gd name="adj3" fmla="val 37845"/>
                </a:avLst>
              </a:prstGeom>
              <a:solidFill>
                <a:srgbClr val="00A249"/>
              </a:solidFill>
              <a:ln>
                <a:solidFill>
                  <a:schemeClr val="accent6">
                    <a:lumMod val="75000"/>
                  </a:schemeClr>
                </a:solidFill>
              </a:ln>
              <a:effectLst/>
              <a:scene3d>
                <a:camera prst="orthographicFront"/>
                <a:lightRig rig="chilly" dir="t"/>
              </a:scene3d>
              <a:sp3d z="-70000" extrusionH="1700" prstMaterial="translucentPowder">
                <a:bevelT w="25400" h="6350" prst="softRound"/>
                <a:bevelB w="0" h="0" prst="convex"/>
              </a:sp3d>
            </p:spPr>
            <p:style>
              <a:lnRef idx="0">
                <a:schemeClr val="lt1">
                  <a:hueOff val="0"/>
                  <a:satOff val="0"/>
                  <a:lumOff val="0"/>
                  <a:alphaOff val="0"/>
                </a:schemeClr>
              </a:lnRef>
              <a:fillRef idx="1">
                <a:schemeClr val="accent3">
                  <a:hueOff val="2812566"/>
                  <a:satOff val="-4220"/>
                  <a:lumOff val="-686"/>
                  <a:alphaOff val="0"/>
                </a:schemeClr>
              </a:fillRef>
              <a:effectRef idx="0">
                <a:schemeClr val="accent3">
                  <a:hueOff val="2812566"/>
                  <a:satOff val="-4220"/>
                  <a:lumOff val="-686"/>
                  <a:alphaOff val="0"/>
                </a:schemeClr>
              </a:effectRef>
              <a:fontRef idx="minor">
                <a:schemeClr val="lt1"/>
              </a:fontRef>
            </p:style>
          </p:sp>
          <p:sp>
            <p:nvSpPr>
              <p:cNvPr id="8" name="Forma libre 7"/>
              <p:cNvSpPr/>
              <p:nvPr/>
            </p:nvSpPr>
            <p:spPr>
              <a:xfrm>
                <a:off x="598924" y="3307556"/>
                <a:ext cx="1815064" cy="1236447"/>
              </a:xfrm>
              <a:custGeom>
                <a:avLst/>
                <a:gdLst>
                  <a:gd name="connsiteX0" fmla="*/ 0 w 1263777"/>
                  <a:gd name="connsiteY0" fmla="*/ 104235 h 1042352"/>
                  <a:gd name="connsiteX1" fmla="*/ 104235 w 1263777"/>
                  <a:gd name="connsiteY1" fmla="*/ 0 h 1042352"/>
                  <a:gd name="connsiteX2" fmla="*/ 1159542 w 1263777"/>
                  <a:gd name="connsiteY2" fmla="*/ 0 h 1042352"/>
                  <a:gd name="connsiteX3" fmla="*/ 1263777 w 1263777"/>
                  <a:gd name="connsiteY3" fmla="*/ 104235 h 1042352"/>
                  <a:gd name="connsiteX4" fmla="*/ 1263777 w 1263777"/>
                  <a:gd name="connsiteY4" fmla="*/ 938117 h 1042352"/>
                  <a:gd name="connsiteX5" fmla="*/ 1159542 w 1263777"/>
                  <a:gd name="connsiteY5" fmla="*/ 1042352 h 1042352"/>
                  <a:gd name="connsiteX6" fmla="*/ 104235 w 1263777"/>
                  <a:gd name="connsiteY6" fmla="*/ 1042352 h 1042352"/>
                  <a:gd name="connsiteX7" fmla="*/ 0 w 1263777"/>
                  <a:gd name="connsiteY7" fmla="*/ 938117 h 1042352"/>
                  <a:gd name="connsiteX8" fmla="*/ 0 w 1263777"/>
                  <a:gd name="connsiteY8" fmla="*/ 104235 h 1042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3777" h="1042352">
                    <a:moveTo>
                      <a:pt x="0" y="104235"/>
                    </a:moveTo>
                    <a:cubicBezTo>
                      <a:pt x="0" y="46668"/>
                      <a:pt x="46668" y="0"/>
                      <a:pt x="104235" y="0"/>
                    </a:cubicBezTo>
                    <a:lnTo>
                      <a:pt x="1159542" y="0"/>
                    </a:lnTo>
                    <a:cubicBezTo>
                      <a:pt x="1217109" y="0"/>
                      <a:pt x="1263777" y="46668"/>
                      <a:pt x="1263777" y="104235"/>
                    </a:cubicBezTo>
                    <a:lnTo>
                      <a:pt x="1263777" y="938117"/>
                    </a:lnTo>
                    <a:cubicBezTo>
                      <a:pt x="1263777" y="995684"/>
                      <a:pt x="1217109" y="1042352"/>
                      <a:pt x="1159542" y="1042352"/>
                    </a:cubicBezTo>
                    <a:lnTo>
                      <a:pt x="104235" y="1042352"/>
                    </a:lnTo>
                    <a:cubicBezTo>
                      <a:pt x="46668" y="1042352"/>
                      <a:pt x="0" y="995684"/>
                      <a:pt x="0" y="938117"/>
                    </a:cubicBezTo>
                    <a:lnTo>
                      <a:pt x="0" y="104235"/>
                    </a:lnTo>
                    <a:close/>
                  </a:path>
                </a:pathLst>
              </a:custGeom>
              <a:noFill/>
              <a:ln>
                <a:solidFill>
                  <a:srgbClr val="0070C0"/>
                </a:solidFill>
              </a:ln>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6847" tIns="46847" rIns="46847" bIns="270208" numCol="1" spcCol="1270" anchor="ctr" anchorCtr="0">
                <a:noAutofit/>
              </a:bodyPr>
              <a:lstStyle/>
              <a:p>
                <a:pPr marL="93663" lvl="1" indent="-93663" defTabSz="533387">
                  <a:lnSpc>
                    <a:spcPct val="90000"/>
                  </a:lnSpc>
                  <a:spcBef>
                    <a:spcPct val="0"/>
                  </a:spcBef>
                  <a:spcAft>
                    <a:spcPct val="15000"/>
                  </a:spcAft>
                  <a:buFont typeface="Arial" panose="020B0604020202020204" pitchFamily="34" charset="0"/>
                  <a:buChar char="•"/>
                </a:pPr>
                <a:endParaRPr lang="es-ES" sz="1600" b="1" dirty="0" smtClean="0"/>
              </a:p>
              <a:p>
                <a:pPr marL="93663" lvl="1" indent="-93663" defTabSz="533387">
                  <a:lnSpc>
                    <a:spcPct val="90000"/>
                  </a:lnSpc>
                  <a:spcBef>
                    <a:spcPct val="0"/>
                  </a:spcBef>
                  <a:spcAft>
                    <a:spcPct val="15000"/>
                  </a:spcAft>
                  <a:buFont typeface="Arial" panose="020B0604020202020204" pitchFamily="34" charset="0"/>
                  <a:buChar char="•"/>
                </a:pPr>
                <a:endParaRPr lang="es-ES" sz="1600" b="1" dirty="0" smtClean="0"/>
              </a:p>
              <a:p>
                <a:pPr marL="93663" lvl="1" indent="-93663" defTabSz="533387">
                  <a:lnSpc>
                    <a:spcPct val="90000"/>
                  </a:lnSpc>
                  <a:spcBef>
                    <a:spcPct val="0"/>
                  </a:spcBef>
                  <a:spcAft>
                    <a:spcPct val="15000"/>
                  </a:spcAft>
                  <a:buFont typeface="Arial" panose="020B0604020202020204" pitchFamily="34" charset="0"/>
                  <a:buChar char="•"/>
                </a:pPr>
                <a:r>
                  <a:rPr lang="es-ES" sz="1600" b="1" dirty="0" smtClean="0"/>
                  <a:t>Selecciona auditor</a:t>
                </a:r>
              </a:p>
              <a:p>
                <a:pPr marL="93663" lvl="1" indent="-93663" defTabSz="533387">
                  <a:lnSpc>
                    <a:spcPct val="90000"/>
                  </a:lnSpc>
                  <a:spcBef>
                    <a:spcPct val="0"/>
                  </a:spcBef>
                  <a:spcAft>
                    <a:spcPct val="15000"/>
                  </a:spcAft>
                  <a:buFont typeface="Arial" panose="020B0604020202020204" pitchFamily="34" charset="0"/>
                  <a:buChar char="•"/>
                </a:pPr>
                <a:r>
                  <a:rPr lang="es-ES" sz="1600" b="1" dirty="0" smtClean="0"/>
                  <a:t>Cumplimenta y remite solicitud </a:t>
                </a:r>
                <a:r>
                  <a:rPr lang="es-ES" sz="1600" b="1" smtClean="0"/>
                  <a:t>de designación</a:t>
                </a:r>
                <a:endParaRPr lang="es-ES" sz="1600" b="1" dirty="0"/>
              </a:p>
            </p:txBody>
          </p:sp>
          <p:sp>
            <p:nvSpPr>
              <p:cNvPr id="14" name="Forma libre 13"/>
              <p:cNvSpPr/>
              <p:nvPr/>
            </p:nvSpPr>
            <p:spPr>
              <a:xfrm>
                <a:off x="3582343" y="3340332"/>
                <a:ext cx="1203892" cy="809613"/>
              </a:xfrm>
              <a:custGeom>
                <a:avLst/>
                <a:gdLst>
                  <a:gd name="connsiteX0" fmla="*/ 0 w 1263777"/>
                  <a:gd name="connsiteY0" fmla="*/ 104235 h 1042352"/>
                  <a:gd name="connsiteX1" fmla="*/ 104235 w 1263777"/>
                  <a:gd name="connsiteY1" fmla="*/ 0 h 1042352"/>
                  <a:gd name="connsiteX2" fmla="*/ 1159542 w 1263777"/>
                  <a:gd name="connsiteY2" fmla="*/ 0 h 1042352"/>
                  <a:gd name="connsiteX3" fmla="*/ 1263777 w 1263777"/>
                  <a:gd name="connsiteY3" fmla="*/ 104235 h 1042352"/>
                  <a:gd name="connsiteX4" fmla="*/ 1263777 w 1263777"/>
                  <a:gd name="connsiteY4" fmla="*/ 938117 h 1042352"/>
                  <a:gd name="connsiteX5" fmla="*/ 1159542 w 1263777"/>
                  <a:gd name="connsiteY5" fmla="*/ 1042352 h 1042352"/>
                  <a:gd name="connsiteX6" fmla="*/ 104235 w 1263777"/>
                  <a:gd name="connsiteY6" fmla="*/ 1042352 h 1042352"/>
                  <a:gd name="connsiteX7" fmla="*/ 0 w 1263777"/>
                  <a:gd name="connsiteY7" fmla="*/ 938117 h 1042352"/>
                  <a:gd name="connsiteX8" fmla="*/ 0 w 1263777"/>
                  <a:gd name="connsiteY8" fmla="*/ 104235 h 1042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3777" h="1042352">
                    <a:moveTo>
                      <a:pt x="0" y="104235"/>
                    </a:moveTo>
                    <a:cubicBezTo>
                      <a:pt x="0" y="46668"/>
                      <a:pt x="46668" y="0"/>
                      <a:pt x="104235" y="0"/>
                    </a:cubicBezTo>
                    <a:lnTo>
                      <a:pt x="1159542" y="0"/>
                    </a:lnTo>
                    <a:cubicBezTo>
                      <a:pt x="1217109" y="0"/>
                      <a:pt x="1263777" y="46668"/>
                      <a:pt x="1263777" y="104235"/>
                    </a:cubicBezTo>
                    <a:lnTo>
                      <a:pt x="1263777" y="938117"/>
                    </a:lnTo>
                    <a:cubicBezTo>
                      <a:pt x="1263777" y="995684"/>
                      <a:pt x="1217109" y="1042352"/>
                      <a:pt x="1159542" y="1042352"/>
                    </a:cubicBezTo>
                    <a:lnTo>
                      <a:pt x="104235" y="1042352"/>
                    </a:lnTo>
                    <a:cubicBezTo>
                      <a:pt x="46668" y="1042352"/>
                      <a:pt x="0" y="995684"/>
                      <a:pt x="0" y="938117"/>
                    </a:cubicBezTo>
                    <a:lnTo>
                      <a:pt x="0" y="104235"/>
                    </a:lnTo>
                    <a:close/>
                  </a:path>
                </a:pathLst>
              </a:custGeom>
              <a:ln>
                <a:solidFill>
                  <a:srgbClr val="FF66CC"/>
                </a:solidFill>
              </a:ln>
            </p:spPr>
            <p:style>
              <a:lnRef idx="2">
                <a:schemeClr val="accent3">
                  <a:hueOff val="7500176"/>
                  <a:satOff val="-11253"/>
                  <a:lumOff val="-183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6847" tIns="46847" rIns="46847" bIns="270208" numCol="1" spcCol="1270" anchor="t" anchorCtr="0">
                <a:noAutofit/>
              </a:bodyPr>
              <a:lstStyle/>
              <a:p>
                <a:pPr marL="114297" lvl="1" indent="-114297" defTabSz="533387">
                  <a:lnSpc>
                    <a:spcPct val="90000"/>
                  </a:lnSpc>
                  <a:spcBef>
                    <a:spcPct val="0"/>
                  </a:spcBef>
                  <a:spcAft>
                    <a:spcPct val="15000"/>
                  </a:spcAft>
                  <a:buChar char="••"/>
                </a:pPr>
                <a:endParaRPr lang="es-ES" sz="1200" dirty="0"/>
              </a:p>
            </p:txBody>
          </p:sp>
          <p:sp>
            <p:nvSpPr>
              <p:cNvPr id="16" name="Forma libre 15"/>
              <p:cNvSpPr/>
              <p:nvPr/>
            </p:nvSpPr>
            <p:spPr>
              <a:xfrm>
                <a:off x="3764349" y="3520624"/>
                <a:ext cx="1329332" cy="810312"/>
              </a:xfrm>
              <a:custGeom>
                <a:avLst/>
                <a:gdLst>
                  <a:gd name="connsiteX0" fmla="*/ 0 w 1123358"/>
                  <a:gd name="connsiteY0" fmla="*/ 44672 h 446722"/>
                  <a:gd name="connsiteX1" fmla="*/ 44672 w 1123358"/>
                  <a:gd name="connsiteY1" fmla="*/ 0 h 446722"/>
                  <a:gd name="connsiteX2" fmla="*/ 1078686 w 1123358"/>
                  <a:gd name="connsiteY2" fmla="*/ 0 h 446722"/>
                  <a:gd name="connsiteX3" fmla="*/ 1123358 w 1123358"/>
                  <a:gd name="connsiteY3" fmla="*/ 44672 h 446722"/>
                  <a:gd name="connsiteX4" fmla="*/ 1123358 w 1123358"/>
                  <a:gd name="connsiteY4" fmla="*/ 402050 h 446722"/>
                  <a:gd name="connsiteX5" fmla="*/ 1078686 w 1123358"/>
                  <a:gd name="connsiteY5" fmla="*/ 446722 h 446722"/>
                  <a:gd name="connsiteX6" fmla="*/ 44672 w 1123358"/>
                  <a:gd name="connsiteY6" fmla="*/ 446722 h 446722"/>
                  <a:gd name="connsiteX7" fmla="*/ 0 w 1123358"/>
                  <a:gd name="connsiteY7" fmla="*/ 402050 h 446722"/>
                  <a:gd name="connsiteX8" fmla="*/ 0 w 1123358"/>
                  <a:gd name="connsiteY8" fmla="*/ 44672 h 44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3358" h="446722">
                    <a:moveTo>
                      <a:pt x="0" y="44672"/>
                    </a:moveTo>
                    <a:cubicBezTo>
                      <a:pt x="0" y="20000"/>
                      <a:pt x="20000" y="0"/>
                      <a:pt x="44672" y="0"/>
                    </a:cubicBezTo>
                    <a:lnTo>
                      <a:pt x="1078686" y="0"/>
                    </a:lnTo>
                    <a:cubicBezTo>
                      <a:pt x="1103358" y="0"/>
                      <a:pt x="1123358" y="20000"/>
                      <a:pt x="1123358" y="44672"/>
                    </a:cubicBezTo>
                    <a:lnTo>
                      <a:pt x="1123358" y="402050"/>
                    </a:lnTo>
                    <a:cubicBezTo>
                      <a:pt x="1123358" y="426722"/>
                      <a:pt x="1103358" y="446722"/>
                      <a:pt x="1078686" y="446722"/>
                    </a:cubicBezTo>
                    <a:lnTo>
                      <a:pt x="44672" y="446722"/>
                    </a:lnTo>
                    <a:cubicBezTo>
                      <a:pt x="20000" y="446722"/>
                      <a:pt x="0" y="426722"/>
                      <a:pt x="0" y="402050"/>
                    </a:cubicBezTo>
                    <a:lnTo>
                      <a:pt x="0" y="44672"/>
                    </a:lnTo>
                    <a:close/>
                  </a:path>
                </a:pathLst>
              </a:custGeom>
              <a:solidFill>
                <a:srgbClr val="CC00CC"/>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lt1">
                  <a:hueOff val="0"/>
                  <a:satOff val="0"/>
                  <a:lumOff val="0"/>
                  <a:alphaOff val="0"/>
                </a:schemeClr>
              </a:lnRef>
              <a:fillRef idx="1">
                <a:schemeClr val="accent3">
                  <a:hueOff val="7500176"/>
                  <a:satOff val="-11253"/>
                  <a:lumOff val="-1830"/>
                  <a:alphaOff val="0"/>
                </a:schemeClr>
              </a:fillRef>
              <a:effectRef idx="0">
                <a:schemeClr val="accent3">
                  <a:hueOff val="7500176"/>
                  <a:satOff val="-11253"/>
                  <a:lumOff val="-1830"/>
                  <a:alphaOff val="0"/>
                </a:schemeClr>
              </a:effectRef>
              <a:fontRef idx="minor">
                <a:schemeClr val="lt1"/>
              </a:fontRef>
            </p:style>
            <p:txBody>
              <a:bodyPr spcFirstLastPara="0" vert="horz" wrap="square" lIns="37849" tIns="29595" rIns="37849" bIns="29595" numCol="1" spcCol="1270" anchor="ctr" anchorCtr="0">
                <a:noAutofit/>
              </a:bodyPr>
              <a:lstStyle/>
              <a:p>
                <a:pPr algn="ctr" defTabSz="577836">
                  <a:lnSpc>
                    <a:spcPct val="90000"/>
                  </a:lnSpc>
                  <a:spcBef>
                    <a:spcPct val="0"/>
                  </a:spcBef>
                  <a:spcAft>
                    <a:spcPct val="35000"/>
                  </a:spcAft>
                </a:pPr>
                <a:r>
                  <a:rPr lang="es-ES" b="1" dirty="0" smtClean="0"/>
                  <a:t>Autoridad Nacional (DGFE)</a:t>
                </a:r>
                <a:endParaRPr lang="es-ES" b="1" dirty="0"/>
              </a:p>
            </p:txBody>
          </p:sp>
          <p:sp>
            <p:nvSpPr>
              <p:cNvPr id="18" name="Forma libre 17"/>
              <p:cNvSpPr/>
              <p:nvPr/>
            </p:nvSpPr>
            <p:spPr>
              <a:xfrm>
                <a:off x="6939140" y="3530856"/>
                <a:ext cx="1655416" cy="630477"/>
              </a:xfrm>
              <a:custGeom>
                <a:avLst/>
                <a:gdLst>
                  <a:gd name="connsiteX0" fmla="*/ 0 w 1123358"/>
                  <a:gd name="connsiteY0" fmla="*/ 44672 h 446722"/>
                  <a:gd name="connsiteX1" fmla="*/ 44672 w 1123358"/>
                  <a:gd name="connsiteY1" fmla="*/ 0 h 446722"/>
                  <a:gd name="connsiteX2" fmla="*/ 1078686 w 1123358"/>
                  <a:gd name="connsiteY2" fmla="*/ 0 h 446722"/>
                  <a:gd name="connsiteX3" fmla="*/ 1123358 w 1123358"/>
                  <a:gd name="connsiteY3" fmla="*/ 44672 h 446722"/>
                  <a:gd name="connsiteX4" fmla="*/ 1123358 w 1123358"/>
                  <a:gd name="connsiteY4" fmla="*/ 402050 h 446722"/>
                  <a:gd name="connsiteX5" fmla="*/ 1078686 w 1123358"/>
                  <a:gd name="connsiteY5" fmla="*/ 446722 h 446722"/>
                  <a:gd name="connsiteX6" fmla="*/ 44672 w 1123358"/>
                  <a:gd name="connsiteY6" fmla="*/ 446722 h 446722"/>
                  <a:gd name="connsiteX7" fmla="*/ 0 w 1123358"/>
                  <a:gd name="connsiteY7" fmla="*/ 402050 h 446722"/>
                  <a:gd name="connsiteX8" fmla="*/ 0 w 1123358"/>
                  <a:gd name="connsiteY8" fmla="*/ 44672 h 44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3358" h="446722">
                    <a:moveTo>
                      <a:pt x="0" y="44672"/>
                    </a:moveTo>
                    <a:cubicBezTo>
                      <a:pt x="0" y="20000"/>
                      <a:pt x="20000" y="0"/>
                      <a:pt x="44672" y="0"/>
                    </a:cubicBezTo>
                    <a:lnTo>
                      <a:pt x="1078686" y="0"/>
                    </a:lnTo>
                    <a:cubicBezTo>
                      <a:pt x="1103358" y="0"/>
                      <a:pt x="1123358" y="20000"/>
                      <a:pt x="1123358" y="44672"/>
                    </a:cubicBezTo>
                    <a:lnTo>
                      <a:pt x="1123358" y="402050"/>
                    </a:lnTo>
                    <a:cubicBezTo>
                      <a:pt x="1123358" y="426722"/>
                      <a:pt x="1103358" y="446722"/>
                      <a:pt x="1078686" y="446722"/>
                    </a:cubicBezTo>
                    <a:lnTo>
                      <a:pt x="44672" y="446722"/>
                    </a:lnTo>
                    <a:cubicBezTo>
                      <a:pt x="20000" y="446722"/>
                      <a:pt x="0" y="426722"/>
                      <a:pt x="0" y="402050"/>
                    </a:cubicBezTo>
                    <a:lnTo>
                      <a:pt x="0" y="44672"/>
                    </a:lnTo>
                    <a:close/>
                  </a:path>
                </a:pathLst>
              </a:custGeom>
              <a:solidFill>
                <a:schemeClr val="accent1"/>
              </a:solidFill>
              <a:ln>
                <a:noFill/>
              </a:ln>
              <a:effectLst/>
              <a:scene3d>
                <a:camera prst="orthographicFront">
                  <a:rot lat="0" lon="0" rev="0"/>
                </a:camera>
                <a:lightRig rig="contrasting" dir="t">
                  <a:rot lat="0" lon="0" rev="1500000"/>
                </a:lightRig>
              </a:scene3d>
              <a:sp3d prstMaterial="metal">
                <a:bevelT w="88900" h="88900"/>
              </a:sp3d>
            </p:spPr>
            <p:style>
              <a:lnRef idx="2">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37849" tIns="29595" rIns="37849" bIns="29595" numCol="1" spcCol="1270" anchor="ctr" anchorCtr="0">
                <a:noAutofit/>
              </a:bodyPr>
              <a:lstStyle/>
              <a:p>
                <a:pPr algn="ctr" defTabSz="577836">
                  <a:lnSpc>
                    <a:spcPct val="90000"/>
                  </a:lnSpc>
                  <a:spcBef>
                    <a:spcPct val="0"/>
                  </a:spcBef>
                  <a:spcAft>
                    <a:spcPct val="35000"/>
                  </a:spcAft>
                </a:pPr>
                <a:r>
                  <a:rPr lang="es-ES" b="1" dirty="0" smtClean="0"/>
                  <a:t>Observaciones</a:t>
                </a:r>
                <a:endParaRPr lang="es-ES" b="1" dirty="0"/>
              </a:p>
            </p:txBody>
          </p:sp>
          <p:sp>
            <p:nvSpPr>
              <p:cNvPr id="20" name="Triángulo isósceles 19"/>
              <p:cNvSpPr/>
              <p:nvPr/>
            </p:nvSpPr>
            <p:spPr>
              <a:xfrm rot="5400000">
                <a:off x="2975867" y="3671062"/>
                <a:ext cx="475867" cy="416504"/>
              </a:xfrm>
              <a:prstGeom prst="triangle">
                <a:avLst/>
              </a:prstGeom>
              <a:solidFill>
                <a:srgbClr val="0070C0"/>
              </a:solidFill>
            </p:spPr>
            <p:style>
              <a:lnRef idx="0">
                <a:schemeClr val="lt1">
                  <a:hueOff val="0"/>
                  <a:satOff val="0"/>
                  <a:lumOff val="0"/>
                  <a:alphaOff val="0"/>
                </a:schemeClr>
              </a:lnRef>
              <a:fillRef idx="1">
                <a:schemeClr val="accent5">
                  <a:hueOff val="-7353344"/>
                  <a:satOff val="-10228"/>
                  <a:lumOff val="-3922"/>
                  <a:alphaOff val="0"/>
                </a:schemeClr>
              </a:fillRef>
              <a:effectRef idx="0">
                <a:schemeClr val="accent5">
                  <a:hueOff val="-7353344"/>
                  <a:satOff val="-10228"/>
                  <a:lumOff val="-3922"/>
                  <a:alphaOff val="0"/>
                </a:schemeClr>
              </a:effectRef>
              <a:fontRef idx="minor">
                <a:schemeClr val="lt1"/>
              </a:fontRef>
            </p:style>
          </p:sp>
          <p:sp>
            <p:nvSpPr>
              <p:cNvPr id="24" name="Forma libre 23"/>
              <p:cNvSpPr/>
              <p:nvPr/>
            </p:nvSpPr>
            <p:spPr>
              <a:xfrm>
                <a:off x="5506420" y="5180151"/>
                <a:ext cx="1788587" cy="842428"/>
              </a:xfrm>
              <a:custGeom>
                <a:avLst/>
                <a:gdLst>
                  <a:gd name="connsiteX0" fmla="*/ 0 w 1263777"/>
                  <a:gd name="connsiteY0" fmla="*/ 104235 h 1042352"/>
                  <a:gd name="connsiteX1" fmla="*/ 104235 w 1263777"/>
                  <a:gd name="connsiteY1" fmla="*/ 0 h 1042352"/>
                  <a:gd name="connsiteX2" fmla="*/ 1159542 w 1263777"/>
                  <a:gd name="connsiteY2" fmla="*/ 0 h 1042352"/>
                  <a:gd name="connsiteX3" fmla="*/ 1263777 w 1263777"/>
                  <a:gd name="connsiteY3" fmla="*/ 104235 h 1042352"/>
                  <a:gd name="connsiteX4" fmla="*/ 1263777 w 1263777"/>
                  <a:gd name="connsiteY4" fmla="*/ 938117 h 1042352"/>
                  <a:gd name="connsiteX5" fmla="*/ 1159542 w 1263777"/>
                  <a:gd name="connsiteY5" fmla="*/ 1042352 h 1042352"/>
                  <a:gd name="connsiteX6" fmla="*/ 104235 w 1263777"/>
                  <a:gd name="connsiteY6" fmla="*/ 1042352 h 1042352"/>
                  <a:gd name="connsiteX7" fmla="*/ 0 w 1263777"/>
                  <a:gd name="connsiteY7" fmla="*/ 938117 h 1042352"/>
                  <a:gd name="connsiteX8" fmla="*/ 0 w 1263777"/>
                  <a:gd name="connsiteY8" fmla="*/ 104235 h 1042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3777" h="1042352">
                    <a:moveTo>
                      <a:pt x="0" y="104235"/>
                    </a:moveTo>
                    <a:cubicBezTo>
                      <a:pt x="0" y="46668"/>
                      <a:pt x="46668" y="0"/>
                      <a:pt x="104235" y="0"/>
                    </a:cubicBezTo>
                    <a:lnTo>
                      <a:pt x="1159542" y="0"/>
                    </a:lnTo>
                    <a:cubicBezTo>
                      <a:pt x="1217109" y="0"/>
                      <a:pt x="1263777" y="46668"/>
                      <a:pt x="1263777" y="104235"/>
                    </a:cubicBezTo>
                    <a:lnTo>
                      <a:pt x="1263777" y="938117"/>
                    </a:lnTo>
                    <a:cubicBezTo>
                      <a:pt x="1263777" y="995684"/>
                      <a:pt x="1217109" y="1042352"/>
                      <a:pt x="1159542" y="1042352"/>
                    </a:cubicBezTo>
                    <a:lnTo>
                      <a:pt x="104235" y="1042352"/>
                    </a:lnTo>
                    <a:cubicBezTo>
                      <a:pt x="46668" y="1042352"/>
                      <a:pt x="0" y="995684"/>
                      <a:pt x="0" y="938117"/>
                    </a:cubicBezTo>
                    <a:lnTo>
                      <a:pt x="0" y="104235"/>
                    </a:lnTo>
                    <a:close/>
                  </a:path>
                </a:pathLst>
              </a:custGeom>
              <a:solidFill>
                <a:srgbClr val="93FFC4">
                  <a:alpha val="89804"/>
                </a:srgbClr>
              </a:solidFill>
              <a:ln>
                <a:solidFill>
                  <a:srgbClr val="00B050"/>
                </a:solidFill>
              </a:ln>
            </p:spPr>
            <p:style>
              <a:lnRef idx="2">
                <a:schemeClr val="accent3">
                  <a:hueOff val="11250264"/>
                  <a:satOff val="-16880"/>
                  <a:lumOff val="-274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6847" tIns="270209" rIns="46847" bIns="46847" numCol="1" spcCol="1270" anchor="ctr" anchorCtr="0">
                <a:noAutofit/>
              </a:bodyPr>
              <a:lstStyle/>
              <a:p>
                <a:pPr marL="0" lvl="1" algn="ctr" defTabSz="533387">
                  <a:lnSpc>
                    <a:spcPct val="90000"/>
                  </a:lnSpc>
                  <a:spcBef>
                    <a:spcPct val="0"/>
                  </a:spcBef>
                  <a:spcAft>
                    <a:spcPct val="15000"/>
                  </a:spcAft>
                </a:pPr>
                <a:r>
                  <a:rPr lang="es-ES" sz="2000" b="1" dirty="0" smtClean="0"/>
                  <a:t>No hay observaciones</a:t>
                </a:r>
                <a:endParaRPr lang="es-ES" sz="2000" b="1" dirty="0"/>
              </a:p>
            </p:txBody>
          </p:sp>
          <p:sp>
            <p:nvSpPr>
              <p:cNvPr id="33" name="Forma libre 32">
                <a:hlinkClick r:id="rId3" action="ppaction://hlinksldjump"/>
              </p:cNvPr>
              <p:cNvSpPr/>
              <p:nvPr/>
            </p:nvSpPr>
            <p:spPr>
              <a:xfrm>
                <a:off x="765983" y="2914309"/>
                <a:ext cx="1486149" cy="572224"/>
              </a:xfrm>
              <a:custGeom>
                <a:avLst/>
                <a:gdLst>
                  <a:gd name="connsiteX0" fmla="*/ 0 w 1123358"/>
                  <a:gd name="connsiteY0" fmla="*/ 44672 h 446722"/>
                  <a:gd name="connsiteX1" fmla="*/ 44672 w 1123358"/>
                  <a:gd name="connsiteY1" fmla="*/ 0 h 446722"/>
                  <a:gd name="connsiteX2" fmla="*/ 1078686 w 1123358"/>
                  <a:gd name="connsiteY2" fmla="*/ 0 h 446722"/>
                  <a:gd name="connsiteX3" fmla="*/ 1123358 w 1123358"/>
                  <a:gd name="connsiteY3" fmla="*/ 44672 h 446722"/>
                  <a:gd name="connsiteX4" fmla="*/ 1123358 w 1123358"/>
                  <a:gd name="connsiteY4" fmla="*/ 402050 h 446722"/>
                  <a:gd name="connsiteX5" fmla="*/ 1078686 w 1123358"/>
                  <a:gd name="connsiteY5" fmla="*/ 446722 h 446722"/>
                  <a:gd name="connsiteX6" fmla="*/ 44672 w 1123358"/>
                  <a:gd name="connsiteY6" fmla="*/ 446722 h 446722"/>
                  <a:gd name="connsiteX7" fmla="*/ 0 w 1123358"/>
                  <a:gd name="connsiteY7" fmla="*/ 402050 h 446722"/>
                  <a:gd name="connsiteX8" fmla="*/ 0 w 1123358"/>
                  <a:gd name="connsiteY8" fmla="*/ 44672 h 44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3358" h="446722">
                    <a:moveTo>
                      <a:pt x="0" y="44672"/>
                    </a:moveTo>
                    <a:cubicBezTo>
                      <a:pt x="0" y="20000"/>
                      <a:pt x="20000" y="0"/>
                      <a:pt x="44672" y="0"/>
                    </a:cubicBezTo>
                    <a:lnTo>
                      <a:pt x="1078686" y="0"/>
                    </a:lnTo>
                    <a:cubicBezTo>
                      <a:pt x="1103358" y="0"/>
                      <a:pt x="1123358" y="20000"/>
                      <a:pt x="1123358" y="44672"/>
                    </a:cubicBezTo>
                    <a:lnTo>
                      <a:pt x="1123358" y="402050"/>
                    </a:lnTo>
                    <a:cubicBezTo>
                      <a:pt x="1123358" y="426722"/>
                      <a:pt x="1103358" y="446722"/>
                      <a:pt x="1078686" y="446722"/>
                    </a:cubicBezTo>
                    <a:lnTo>
                      <a:pt x="44672" y="446722"/>
                    </a:lnTo>
                    <a:cubicBezTo>
                      <a:pt x="20000" y="446722"/>
                      <a:pt x="0" y="426722"/>
                      <a:pt x="0" y="402050"/>
                    </a:cubicBezTo>
                    <a:lnTo>
                      <a:pt x="0" y="44672"/>
                    </a:lnTo>
                    <a:close/>
                  </a:path>
                </a:pathLst>
              </a:custGeom>
              <a:solidFill>
                <a:srgbClr val="0070C0"/>
              </a:solidFill>
              <a:ln>
                <a:noFill/>
              </a:ln>
              <a:effectLst/>
              <a:scene3d>
                <a:camera prst="orthographicFront">
                  <a:rot lat="0" lon="0" rev="0"/>
                </a:camera>
                <a:lightRig rig="contrasting" dir="t">
                  <a:rot lat="0" lon="0" rev="1500000"/>
                </a:lightRig>
              </a:scene3d>
              <a:sp3d prstMaterial="metal">
                <a:bevelT w="88900" h="88900"/>
              </a:sp3d>
            </p:spPr>
            <p:style>
              <a:lnRef idx="2">
                <a:schemeClr val="lt1">
                  <a:hueOff val="0"/>
                  <a:satOff val="0"/>
                  <a:lumOff val="0"/>
                  <a:alphaOff val="0"/>
                </a:schemeClr>
              </a:lnRef>
              <a:fillRef idx="1">
                <a:schemeClr val="accent3">
                  <a:hueOff val="7500176"/>
                  <a:satOff val="-11253"/>
                  <a:lumOff val="-1830"/>
                  <a:alphaOff val="0"/>
                </a:schemeClr>
              </a:fillRef>
              <a:effectRef idx="0">
                <a:schemeClr val="accent3">
                  <a:hueOff val="7500176"/>
                  <a:satOff val="-11253"/>
                  <a:lumOff val="-1830"/>
                  <a:alphaOff val="0"/>
                </a:schemeClr>
              </a:effectRef>
              <a:fontRef idx="minor">
                <a:schemeClr val="lt1"/>
              </a:fontRef>
            </p:style>
            <p:txBody>
              <a:bodyPr spcFirstLastPara="0" vert="horz" wrap="square" lIns="37849" tIns="29595" rIns="37849" bIns="29595" numCol="1" spcCol="1270" anchor="ctr" anchorCtr="0">
                <a:noAutofit/>
              </a:bodyPr>
              <a:lstStyle/>
              <a:p>
                <a:pPr algn="ctr" defTabSz="577836">
                  <a:lnSpc>
                    <a:spcPct val="90000"/>
                  </a:lnSpc>
                  <a:spcBef>
                    <a:spcPct val="0"/>
                  </a:spcBef>
                  <a:spcAft>
                    <a:spcPct val="35000"/>
                  </a:spcAft>
                </a:pPr>
                <a:r>
                  <a:rPr lang="es-ES" b="1" dirty="0" smtClean="0">
                    <a:solidFill>
                      <a:schemeClr val="bg1"/>
                    </a:solidFill>
                  </a:rPr>
                  <a:t>Beneficiario</a:t>
                </a:r>
                <a:endParaRPr lang="es-ES" b="1" dirty="0">
                  <a:solidFill>
                    <a:schemeClr val="bg1"/>
                  </a:solidFill>
                </a:endParaRPr>
              </a:p>
            </p:txBody>
          </p:sp>
          <p:sp>
            <p:nvSpPr>
              <p:cNvPr id="58" name="Rectángulo 57"/>
              <p:cNvSpPr/>
              <p:nvPr/>
            </p:nvSpPr>
            <p:spPr>
              <a:xfrm>
                <a:off x="5480260" y="3153053"/>
                <a:ext cx="1309687" cy="3994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s-ES" sz="1000" kern="1200"/>
              </a:p>
            </p:txBody>
          </p:sp>
          <p:sp>
            <p:nvSpPr>
              <p:cNvPr id="74" name="Forma libre 73"/>
              <p:cNvSpPr/>
              <p:nvPr/>
            </p:nvSpPr>
            <p:spPr>
              <a:xfrm>
                <a:off x="5283724" y="2572662"/>
                <a:ext cx="1655416" cy="630477"/>
              </a:xfrm>
              <a:custGeom>
                <a:avLst/>
                <a:gdLst>
                  <a:gd name="connsiteX0" fmla="*/ 0 w 1123358"/>
                  <a:gd name="connsiteY0" fmla="*/ 44672 h 446722"/>
                  <a:gd name="connsiteX1" fmla="*/ 44672 w 1123358"/>
                  <a:gd name="connsiteY1" fmla="*/ 0 h 446722"/>
                  <a:gd name="connsiteX2" fmla="*/ 1078686 w 1123358"/>
                  <a:gd name="connsiteY2" fmla="*/ 0 h 446722"/>
                  <a:gd name="connsiteX3" fmla="*/ 1123358 w 1123358"/>
                  <a:gd name="connsiteY3" fmla="*/ 44672 h 446722"/>
                  <a:gd name="connsiteX4" fmla="*/ 1123358 w 1123358"/>
                  <a:gd name="connsiteY4" fmla="*/ 402050 h 446722"/>
                  <a:gd name="connsiteX5" fmla="*/ 1078686 w 1123358"/>
                  <a:gd name="connsiteY5" fmla="*/ 446722 h 446722"/>
                  <a:gd name="connsiteX6" fmla="*/ 44672 w 1123358"/>
                  <a:gd name="connsiteY6" fmla="*/ 446722 h 446722"/>
                  <a:gd name="connsiteX7" fmla="*/ 0 w 1123358"/>
                  <a:gd name="connsiteY7" fmla="*/ 402050 h 446722"/>
                  <a:gd name="connsiteX8" fmla="*/ 0 w 1123358"/>
                  <a:gd name="connsiteY8" fmla="*/ 44672 h 44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3358" h="446722">
                    <a:moveTo>
                      <a:pt x="0" y="44672"/>
                    </a:moveTo>
                    <a:cubicBezTo>
                      <a:pt x="0" y="20000"/>
                      <a:pt x="20000" y="0"/>
                      <a:pt x="44672" y="0"/>
                    </a:cubicBezTo>
                    <a:lnTo>
                      <a:pt x="1078686" y="0"/>
                    </a:lnTo>
                    <a:cubicBezTo>
                      <a:pt x="1103358" y="0"/>
                      <a:pt x="1123358" y="20000"/>
                      <a:pt x="1123358" y="44672"/>
                    </a:cubicBezTo>
                    <a:lnTo>
                      <a:pt x="1123358" y="402050"/>
                    </a:lnTo>
                    <a:cubicBezTo>
                      <a:pt x="1123358" y="426722"/>
                      <a:pt x="1103358" y="446722"/>
                      <a:pt x="1078686" y="446722"/>
                    </a:cubicBezTo>
                    <a:lnTo>
                      <a:pt x="44672" y="446722"/>
                    </a:lnTo>
                    <a:cubicBezTo>
                      <a:pt x="20000" y="446722"/>
                      <a:pt x="0" y="426722"/>
                      <a:pt x="0" y="402050"/>
                    </a:cubicBezTo>
                    <a:lnTo>
                      <a:pt x="0" y="44672"/>
                    </a:lnTo>
                    <a:close/>
                  </a:path>
                </a:pathLst>
              </a:custGeom>
              <a:solidFill>
                <a:srgbClr val="FF3300"/>
              </a:solidFill>
              <a:ln>
                <a:noFill/>
              </a:ln>
              <a:effectLst/>
              <a:scene3d>
                <a:camera prst="orthographicFront">
                  <a:rot lat="0" lon="0" rev="0"/>
                </a:camera>
                <a:lightRig rig="contrasting" dir="t">
                  <a:rot lat="0" lon="0" rev="1500000"/>
                </a:lightRig>
              </a:scene3d>
              <a:sp3d prstMaterial="metal">
                <a:bevelT w="88900" h="88900"/>
              </a:sp3d>
            </p:spPr>
            <p:style>
              <a:lnRef idx="2">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37849" tIns="29595" rIns="37849" bIns="29595" numCol="1" spcCol="1270" anchor="ctr" anchorCtr="0">
                <a:noAutofit/>
              </a:bodyPr>
              <a:lstStyle/>
              <a:p>
                <a:pPr algn="ctr" defTabSz="577836">
                  <a:lnSpc>
                    <a:spcPct val="90000"/>
                  </a:lnSpc>
                  <a:spcBef>
                    <a:spcPct val="0"/>
                  </a:spcBef>
                  <a:spcAft>
                    <a:spcPct val="35000"/>
                  </a:spcAft>
                </a:pPr>
                <a:r>
                  <a:rPr lang="es-ES" b="1" dirty="0" smtClean="0"/>
                  <a:t>Denegación</a:t>
                </a:r>
                <a:endParaRPr lang="es-ES" b="1" dirty="0"/>
              </a:p>
            </p:txBody>
          </p:sp>
          <p:sp>
            <p:nvSpPr>
              <p:cNvPr id="76" name="Elipse 75"/>
              <p:cNvSpPr/>
              <p:nvPr/>
            </p:nvSpPr>
            <p:spPr>
              <a:xfrm>
                <a:off x="2924895" y="5421682"/>
                <a:ext cx="1962480" cy="965626"/>
              </a:xfrm>
              <a:prstGeom prst="ellipse">
                <a:avLst/>
              </a:prstGeom>
              <a:solidFill>
                <a:srgbClr val="00B050">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6847" tIns="46847" rIns="46847" bIns="270208" numCol="1" spcCol="1270" anchor="ctr" anchorCtr="0">
                <a:noAutofit/>
              </a:bodyPr>
              <a:lstStyle/>
              <a:p>
                <a:pPr marL="0" lvl="1" algn="ctr" defTabSz="533387">
                  <a:lnSpc>
                    <a:spcPct val="90000"/>
                  </a:lnSpc>
                  <a:spcBef>
                    <a:spcPct val="0"/>
                  </a:spcBef>
                  <a:spcAft>
                    <a:spcPct val="15000"/>
                  </a:spcAft>
                </a:pPr>
                <a:endParaRPr lang="es-ES" sz="1600" b="1" dirty="0"/>
              </a:p>
              <a:p>
                <a:pPr marL="0" lvl="1" algn="ctr" defTabSz="533387">
                  <a:lnSpc>
                    <a:spcPct val="90000"/>
                  </a:lnSpc>
                  <a:spcBef>
                    <a:spcPct val="0"/>
                  </a:spcBef>
                  <a:spcAft>
                    <a:spcPct val="15000"/>
                  </a:spcAft>
                </a:pPr>
                <a:r>
                  <a:rPr lang="es-ES" sz="1600" b="1" dirty="0" smtClean="0"/>
                  <a:t>Comunicación designación del controlador</a:t>
                </a:r>
                <a:endParaRPr lang="es-ES" sz="1600" b="1" dirty="0"/>
              </a:p>
            </p:txBody>
          </p:sp>
          <p:sp>
            <p:nvSpPr>
              <p:cNvPr id="77" name="Forma libre 76"/>
              <p:cNvSpPr/>
              <p:nvPr/>
            </p:nvSpPr>
            <p:spPr>
              <a:xfrm>
                <a:off x="2926906" y="1827446"/>
                <a:ext cx="1967081" cy="948920"/>
              </a:xfrm>
              <a:custGeom>
                <a:avLst/>
                <a:gdLst>
                  <a:gd name="connsiteX0" fmla="*/ 0 w 1304139"/>
                  <a:gd name="connsiteY0" fmla="*/ 648779 h 1297558"/>
                  <a:gd name="connsiteX1" fmla="*/ 652070 w 1304139"/>
                  <a:gd name="connsiteY1" fmla="*/ 0 h 1297558"/>
                  <a:gd name="connsiteX2" fmla="*/ 1304140 w 1304139"/>
                  <a:gd name="connsiteY2" fmla="*/ 648779 h 1297558"/>
                  <a:gd name="connsiteX3" fmla="*/ 652070 w 1304139"/>
                  <a:gd name="connsiteY3" fmla="*/ 1297558 h 1297558"/>
                  <a:gd name="connsiteX4" fmla="*/ 0 w 1304139"/>
                  <a:gd name="connsiteY4" fmla="*/ 648779 h 1297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4139" h="1297558">
                    <a:moveTo>
                      <a:pt x="0" y="648779"/>
                    </a:moveTo>
                    <a:cubicBezTo>
                      <a:pt x="0" y="290468"/>
                      <a:pt x="291942" y="0"/>
                      <a:pt x="652070" y="0"/>
                    </a:cubicBezTo>
                    <a:cubicBezTo>
                      <a:pt x="1012198" y="0"/>
                      <a:pt x="1304140" y="290468"/>
                      <a:pt x="1304140" y="648779"/>
                    </a:cubicBezTo>
                    <a:cubicBezTo>
                      <a:pt x="1304140" y="1007090"/>
                      <a:pt x="1012198" y="1297558"/>
                      <a:pt x="652070" y="1297558"/>
                    </a:cubicBezTo>
                    <a:cubicBezTo>
                      <a:pt x="291942" y="1297558"/>
                      <a:pt x="0" y="1007090"/>
                      <a:pt x="0" y="648779"/>
                    </a:cubicBezTo>
                    <a:close/>
                  </a:path>
                </a:pathLst>
              </a:cu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lt1">
                  <a:hueOff val="0"/>
                  <a:satOff val="0"/>
                  <a:lumOff val="0"/>
                  <a:alphaOff val="0"/>
                </a:schemeClr>
              </a:lnRef>
              <a:fillRef idx="1">
                <a:schemeClr val="accent3">
                  <a:hueOff val="6250147"/>
                  <a:satOff val="-9378"/>
                  <a:lumOff val="-1525"/>
                  <a:alphaOff val="0"/>
                </a:schemeClr>
              </a:fillRef>
              <a:effectRef idx="0">
                <a:schemeClr val="accent3">
                  <a:hueOff val="6250147"/>
                  <a:satOff val="-9378"/>
                  <a:lumOff val="-1525"/>
                  <a:alphaOff val="0"/>
                </a:schemeClr>
              </a:effectRef>
              <a:fontRef idx="minor">
                <a:schemeClr val="lt1"/>
              </a:fontRef>
            </p:style>
            <p:txBody>
              <a:bodyPr spcFirstLastPara="0" vert="horz" wrap="square" lIns="201147" tIns="200183" rIns="201147" bIns="200183" numCol="1" spcCol="1270" anchor="ctr" anchorCtr="0">
                <a:noAutofit/>
              </a:bodyPr>
              <a:lstStyle/>
              <a:p>
                <a:pPr algn="ctr" defTabSz="355591">
                  <a:lnSpc>
                    <a:spcPct val="90000"/>
                  </a:lnSpc>
                  <a:spcBef>
                    <a:spcPct val="0"/>
                  </a:spcBef>
                  <a:spcAft>
                    <a:spcPct val="35000"/>
                  </a:spcAft>
                </a:pPr>
                <a:r>
                  <a:rPr lang="es-ES" sz="1600" b="1" dirty="0" smtClean="0">
                    <a:solidFill>
                      <a:schemeClr val="tx1"/>
                    </a:solidFill>
                  </a:rPr>
                  <a:t>Comunicación denegación auditor</a:t>
                </a:r>
                <a:endParaRPr lang="es-ES" sz="1600" b="1" dirty="0">
                  <a:solidFill>
                    <a:schemeClr val="tx1"/>
                  </a:solidFill>
                </a:endParaRPr>
              </a:p>
            </p:txBody>
          </p:sp>
          <p:sp>
            <p:nvSpPr>
              <p:cNvPr id="25" name="Forma libre 24"/>
              <p:cNvSpPr/>
              <p:nvPr/>
            </p:nvSpPr>
            <p:spPr>
              <a:xfrm>
                <a:off x="5283724" y="4791205"/>
                <a:ext cx="1655416" cy="630477"/>
              </a:xfrm>
              <a:custGeom>
                <a:avLst/>
                <a:gdLst>
                  <a:gd name="connsiteX0" fmla="*/ 0 w 1123358"/>
                  <a:gd name="connsiteY0" fmla="*/ 44672 h 446722"/>
                  <a:gd name="connsiteX1" fmla="*/ 44672 w 1123358"/>
                  <a:gd name="connsiteY1" fmla="*/ 0 h 446722"/>
                  <a:gd name="connsiteX2" fmla="*/ 1078686 w 1123358"/>
                  <a:gd name="connsiteY2" fmla="*/ 0 h 446722"/>
                  <a:gd name="connsiteX3" fmla="*/ 1123358 w 1123358"/>
                  <a:gd name="connsiteY3" fmla="*/ 44672 h 446722"/>
                  <a:gd name="connsiteX4" fmla="*/ 1123358 w 1123358"/>
                  <a:gd name="connsiteY4" fmla="*/ 402050 h 446722"/>
                  <a:gd name="connsiteX5" fmla="*/ 1078686 w 1123358"/>
                  <a:gd name="connsiteY5" fmla="*/ 446722 h 446722"/>
                  <a:gd name="connsiteX6" fmla="*/ 44672 w 1123358"/>
                  <a:gd name="connsiteY6" fmla="*/ 446722 h 446722"/>
                  <a:gd name="connsiteX7" fmla="*/ 0 w 1123358"/>
                  <a:gd name="connsiteY7" fmla="*/ 402050 h 446722"/>
                  <a:gd name="connsiteX8" fmla="*/ 0 w 1123358"/>
                  <a:gd name="connsiteY8" fmla="*/ 44672 h 44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3358" h="446722">
                    <a:moveTo>
                      <a:pt x="0" y="44672"/>
                    </a:moveTo>
                    <a:cubicBezTo>
                      <a:pt x="0" y="20000"/>
                      <a:pt x="20000" y="0"/>
                      <a:pt x="44672" y="0"/>
                    </a:cubicBezTo>
                    <a:lnTo>
                      <a:pt x="1078686" y="0"/>
                    </a:lnTo>
                    <a:cubicBezTo>
                      <a:pt x="1103358" y="0"/>
                      <a:pt x="1123358" y="20000"/>
                      <a:pt x="1123358" y="44672"/>
                    </a:cubicBezTo>
                    <a:lnTo>
                      <a:pt x="1123358" y="402050"/>
                    </a:lnTo>
                    <a:cubicBezTo>
                      <a:pt x="1123358" y="426722"/>
                      <a:pt x="1103358" y="446722"/>
                      <a:pt x="1078686" y="446722"/>
                    </a:cubicBezTo>
                    <a:lnTo>
                      <a:pt x="44672" y="446722"/>
                    </a:lnTo>
                    <a:cubicBezTo>
                      <a:pt x="20000" y="446722"/>
                      <a:pt x="0" y="426722"/>
                      <a:pt x="0" y="402050"/>
                    </a:cubicBezTo>
                    <a:lnTo>
                      <a:pt x="0" y="44672"/>
                    </a:lnTo>
                    <a:close/>
                  </a:path>
                </a:pathLst>
              </a:custGeom>
              <a:solidFill>
                <a:srgbClr val="00B050"/>
              </a:solidFill>
              <a:ln>
                <a:noFill/>
              </a:ln>
              <a:effectLst/>
              <a:scene3d>
                <a:camera prst="orthographicFront">
                  <a:rot lat="0" lon="0" rev="0"/>
                </a:camera>
                <a:lightRig rig="contrasting" dir="t">
                  <a:rot lat="0" lon="0" rev="1500000"/>
                </a:lightRig>
              </a:scene3d>
              <a:sp3d prstMaterial="metal">
                <a:bevelT w="88900" h="88900"/>
              </a:sp3d>
            </p:spPr>
            <p:style>
              <a:lnRef idx="2">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37849" tIns="29595" rIns="37849" bIns="29595" numCol="1" spcCol="1270" anchor="ctr" anchorCtr="0">
                <a:noAutofit/>
              </a:bodyPr>
              <a:lstStyle/>
              <a:p>
                <a:pPr algn="ctr" defTabSz="577836">
                  <a:lnSpc>
                    <a:spcPct val="90000"/>
                  </a:lnSpc>
                  <a:spcBef>
                    <a:spcPct val="0"/>
                  </a:spcBef>
                  <a:spcAft>
                    <a:spcPct val="35000"/>
                  </a:spcAft>
                </a:pPr>
                <a:r>
                  <a:rPr lang="es-ES" b="1" dirty="0" smtClean="0"/>
                  <a:t>Designación del controlador</a:t>
                </a:r>
                <a:endParaRPr lang="es-ES" b="1" dirty="0"/>
              </a:p>
            </p:txBody>
          </p:sp>
          <p:cxnSp>
            <p:nvCxnSpPr>
              <p:cNvPr id="99" name="Conector recto de flecha 98"/>
              <p:cNvCxnSpPr/>
              <p:nvPr/>
            </p:nvCxnSpPr>
            <p:spPr>
              <a:xfrm>
                <a:off x="5176027" y="3970553"/>
                <a:ext cx="1690123" cy="0"/>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Conector recto de flecha 100"/>
              <p:cNvCxnSpPr/>
              <p:nvPr/>
            </p:nvCxnSpPr>
            <p:spPr>
              <a:xfrm flipV="1">
                <a:off x="5172814" y="3253710"/>
                <a:ext cx="816696" cy="757547"/>
              </a:xfrm>
              <a:prstGeom prst="straightConnector1">
                <a:avLst/>
              </a:prstGeom>
              <a:ln w="57150">
                <a:solidFill>
                  <a:srgbClr val="FF3300"/>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Conector recto de flecha 104"/>
              <p:cNvCxnSpPr/>
              <p:nvPr/>
            </p:nvCxnSpPr>
            <p:spPr>
              <a:xfrm>
                <a:off x="5176027" y="3968372"/>
                <a:ext cx="813483" cy="77843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Conector recto 107"/>
              <p:cNvCxnSpPr/>
              <p:nvPr/>
            </p:nvCxnSpPr>
            <p:spPr>
              <a:xfrm flipV="1">
                <a:off x="7783782" y="1718733"/>
                <a:ext cx="0" cy="1812123"/>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0" name="Conector recto 109"/>
              <p:cNvCxnSpPr/>
              <p:nvPr/>
            </p:nvCxnSpPr>
            <p:spPr>
              <a:xfrm flipH="1">
                <a:off x="1249725" y="1727200"/>
                <a:ext cx="6552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2" name="Conector recto de flecha 111"/>
              <p:cNvCxnSpPr/>
              <p:nvPr/>
            </p:nvCxnSpPr>
            <p:spPr>
              <a:xfrm>
                <a:off x="1275124" y="1701799"/>
                <a:ext cx="0" cy="107456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7" name="Forma libre 16"/>
              <p:cNvSpPr/>
              <p:nvPr/>
            </p:nvSpPr>
            <p:spPr>
              <a:xfrm>
                <a:off x="7073447" y="1936302"/>
                <a:ext cx="1416502" cy="797733"/>
              </a:xfrm>
              <a:custGeom>
                <a:avLst/>
                <a:gdLst>
                  <a:gd name="connsiteX0" fmla="*/ 0 w 1263777"/>
                  <a:gd name="connsiteY0" fmla="*/ 104235 h 1042352"/>
                  <a:gd name="connsiteX1" fmla="*/ 104235 w 1263777"/>
                  <a:gd name="connsiteY1" fmla="*/ 0 h 1042352"/>
                  <a:gd name="connsiteX2" fmla="*/ 1159542 w 1263777"/>
                  <a:gd name="connsiteY2" fmla="*/ 0 h 1042352"/>
                  <a:gd name="connsiteX3" fmla="*/ 1263777 w 1263777"/>
                  <a:gd name="connsiteY3" fmla="*/ 104235 h 1042352"/>
                  <a:gd name="connsiteX4" fmla="*/ 1263777 w 1263777"/>
                  <a:gd name="connsiteY4" fmla="*/ 938117 h 1042352"/>
                  <a:gd name="connsiteX5" fmla="*/ 1159542 w 1263777"/>
                  <a:gd name="connsiteY5" fmla="*/ 1042352 h 1042352"/>
                  <a:gd name="connsiteX6" fmla="*/ 104235 w 1263777"/>
                  <a:gd name="connsiteY6" fmla="*/ 1042352 h 1042352"/>
                  <a:gd name="connsiteX7" fmla="*/ 0 w 1263777"/>
                  <a:gd name="connsiteY7" fmla="*/ 938117 h 1042352"/>
                  <a:gd name="connsiteX8" fmla="*/ 0 w 1263777"/>
                  <a:gd name="connsiteY8" fmla="*/ 104235 h 1042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3777" h="1042352">
                    <a:moveTo>
                      <a:pt x="0" y="104235"/>
                    </a:moveTo>
                    <a:cubicBezTo>
                      <a:pt x="0" y="46668"/>
                      <a:pt x="46668" y="0"/>
                      <a:pt x="104235" y="0"/>
                    </a:cubicBezTo>
                    <a:lnTo>
                      <a:pt x="1159542" y="0"/>
                    </a:lnTo>
                    <a:cubicBezTo>
                      <a:pt x="1217109" y="0"/>
                      <a:pt x="1263777" y="46668"/>
                      <a:pt x="1263777" y="104235"/>
                    </a:cubicBezTo>
                    <a:lnTo>
                      <a:pt x="1263777" y="938117"/>
                    </a:lnTo>
                    <a:cubicBezTo>
                      <a:pt x="1263777" y="995684"/>
                      <a:pt x="1217109" y="1042352"/>
                      <a:pt x="1159542" y="1042352"/>
                    </a:cubicBezTo>
                    <a:lnTo>
                      <a:pt x="104235" y="1042352"/>
                    </a:lnTo>
                    <a:cubicBezTo>
                      <a:pt x="46668" y="1042352"/>
                      <a:pt x="0" y="995684"/>
                      <a:pt x="0" y="938117"/>
                    </a:cubicBezTo>
                    <a:lnTo>
                      <a:pt x="0" y="104235"/>
                    </a:lnTo>
                    <a:close/>
                  </a:path>
                </a:pathLst>
              </a:custGeom>
              <a:solidFill>
                <a:schemeClr val="accent1">
                  <a:lumMod val="60000"/>
                  <a:lumOff val="40000"/>
                  <a:alpha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3">
                  <a:hueOff val="11250264"/>
                  <a:satOff val="-16880"/>
                  <a:lumOff val="-274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6847" tIns="270209" rIns="46847" bIns="46847" numCol="1" spcCol="1270" anchor="ctr" anchorCtr="0">
                <a:noAutofit/>
              </a:bodyPr>
              <a:lstStyle/>
              <a:p>
                <a:pPr marL="0" lvl="1" algn="ctr" defTabSz="533387">
                  <a:lnSpc>
                    <a:spcPct val="90000"/>
                  </a:lnSpc>
                  <a:spcBef>
                    <a:spcPct val="0"/>
                  </a:spcBef>
                </a:pPr>
                <a:r>
                  <a:rPr lang="es-ES" sz="1600" b="1" dirty="0"/>
                  <a:t>Solicitud de subsanación</a:t>
                </a:r>
              </a:p>
              <a:p>
                <a:pPr marL="0" lvl="1" algn="ctr" defTabSz="533387">
                  <a:lnSpc>
                    <a:spcPct val="90000"/>
                  </a:lnSpc>
                  <a:spcBef>
                    <a:spcPct val="0"/>
                  </a:spcBef>
                </a:pPr>
                <a:endParaRPr lang="es-ES" sz="1400" b="1" dirty="0"/>
              </a:p>
            </p:txBody>
          </p:sp>
        </p:grpSp>
        <p:sp>
          <p:nvSpPr>
            <p:cNvPr id="28" name="Rectángulo redondeado 27"/>
            <p:cNvSpPr/>
            <p:nvPr/>
          </p:nvSpPr>
          <p:spPr>
            <a:xfrm>
              <a:off x="203200" y="1591614"/>
              <a:ext cx="8856133" cy="4883376"/>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34" name="Flecha curvada hacia la izquierda 33"/>
          <p:cNvSpPr/>
          <p:nvPr/>
        </p:nvSpPr>
        <p:spPr>
          <a:xfrm rot="16719382" flipH="1" flipV="1">
            <a:off x="2755874" y="3837818"/>
            <a:ext cx="415330" cy="2019228"/>
          </a:xfrm>
          <a:prstGeom prst="curvedLeftArrow">
            <a:avLst>
              <a:gd name="adj1" fmla="val 25000"/>
              <a:gd name="adj2" fmla="val 66404"/>
              <a:gd name="adj3" fmla="val 25000"/>
            </a:avLst>
          </a:prstGeom>
          <a:solidFill>
            <a:schemeClr val="accent2">
              <a:lumMod val="50000"/>
            </a:schemeClr>
          </a:solidFill>
          <a:ln>
            <a:solidFill>
              <a:schemeClr val="accent2"/>
            </a:solidFill>
          </a:ln>
          <a:effectLst/>
          <a:scene3d>
            <a:camera prst="orthographicFront"/>
            <a:lightRig rig="chilly" dir="t"/>
          </a:scene3d>
          <a:sp3d z="-70000" extrusionH="1700" prstMaterial="translucentPowder">
            <a:bevelT w="25400" h="6350" prst="softRound"/>
            <a:bevelB w="0" h="0" prst="convex"/>
          </a:sp3d>
        </p:spPr>
        <p:style>
          <a:lnRef idx="0">
            <a:schemeClr val="lt1">
              <a:hueOff val="0"/>
              <a:satOff val="0"/>
              <a:lumOff val="0"/>
              <a:alphaOff val="0"/>
            </a:schemeClr>
          </a:lnRef>
          <a:fillRef idx="1">
            <a:schemeClr val="accent3">
              <a:hueOff val="2812566"/>
              <a:satOff val="-4220"/>
              <a:lumOff val="-686"/>
              <a:alphaOff val="0"/>
            </a:schemeClr>
          </a:fillRef>
          <a:effectRef idx="0">
            <a:schemeClr val="accent3">
              <a:hueOff val="2812566"/>
              <a:satOff val="-4220"/>
              <a:lumOff val="-686"/>
              <a:alphaOff val="0"/>
            </a:schemeClr>
          </a:effectRef>
          <a:fontRef idx="minor">
            <a:schemeClr val="lt1"/>
          </a:fontRef>
        </p:style>
      </p:sp>
      <p:cxnSp>
        <p:nvCxnSpPr>
          <p:cNvPr id="6" name="Conector recto de flecha 5"/>
          <p:cNvCxnSpPr/>
          <p:nvPr/>
        </p:nvCxnSpPr>
        <p:spPr>
          <a:xfrm flipH="1">
            <a:off x="3856552" y="4328840"/>
            <a:ext cx="149067" cy="251032"/>
          </a:xfrm>
          <a:prstGeom prst="straightConnector1">
            <a:avLst/>
          </a:prstGeom>
          <a:ln w="381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5" name="Forma libre 34"/>
          <p:cNvSpPr/>
          <p:nvPr/>
        </p:nvSpPr>
        <p:spPr>
          <a:xfrm>
            <a:off x="2958589" y="4606098"/>
            <a:ext cx="1655416" cy="630477"/>
          </a:xfrm>
          <a:custGeom>
            <a:avLst/>
            <a:gdLst>
              <a:gd name="connsiteX0" fmla="*/ 0 w 1123358"/>
              <a:gd name="connsiteY0" fmla="*/ 44672 h 446722"/>
              <a:gd name="connsiteX1" fmla="*/ 44672 w 1123358"/>
              <a:gd name="connsiteY1" fmla="*/ 0 h 446722"/>
              <a:gd name="connsiteX2" fmla="*/ 1078686 w 1123358"/>
              <a:gd name="connsiteY2" fmla="*/ 0 h 446722"/>
              <a:gd name="connsiteX3" fmla="*/ 1123358 w 1123358"/>
              <a:gd name="connsiteY3" fmla="*/ 44672 h 446722"/>
              <a:gd name="connsiteX4" fmla="*/ 1123358 w 1123358"/>
              <a:gd name="connsiteY4" fmla="*/ 402050 h 446722"/>
              <a:gd name="connsiteX5" fmla="*/ 1078686 w 1123358"/>
              <a:gd name="connsiteY5" fmla="*/ 446722 h 446722"/>
              <a:gd name="connsiteX6" fmla="*/ 44672 w 1123358"/>
              <a:gd name="connsiteY6" fmla="*/ 446722 h 446722"/>
              <a:gd name="connsiteX7" fmla="*/ 0 w 1123358"/>
              <a:gd name="connsiteY7" fmla="*/ 402050 h 446722"/>
              <a:gd name="connsiteX8" fmla="*/ 0 w 1123358"/>
              <a:gd name="connsiteY8" fmla="*/ 44672 h 44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3358" h="446722">
                <a:moveTo>
                  <a:pt x="0" y="44672"/>
                </a:moveTo>
                <a:cubicBezTo>
                  <a:pt x="0" y="20000"/>
                  <a:pt x="20000" y="0"/>
                  <a:pt x="44672" y="0"/>
                </a:cubicBezTo>
                <a:lnTo>
                  <a:pt x="1078686" y="0"/>
                </a:lnTo>
                <a:cubicBezTo>
                  <a:pt x="1103358" y="0"/>
                  <a:pt x="1123358" y="20000"/>
                  <a:pt x="1123358" y="44672"/>
                </a:cubicBezTo>
                <a:lnTo>
                  <a:pt x="1123358" y="402050"/>
                </a:lnTo>
                <a:cubicBezTo>
                  <a:pt x="1123358" y="426722"/>
                  <a:pt x="1103358" y="446722"/>
                  <a:pt x="1078686" y="446722"/>
                </a:cubicBezTo>
                <a:lnTo>
                  <a:pt x="44672" y="446722"/>
                </a:lnTo>
                <a:cubicBezTo>
                  <a:pt x="20000" y="446722"/>
                  <a:pt x="0" y="426722"/>
                  <a:pt x="0" y="402050"/>
                </a:cubicBezTo>
                <a:lnTo>
                  <a:pt x="0" y="44672"/>
                </a:lnTo>
                <a:close/>
              </a:path>
            </a:pathLst>
          </a:custGeom>
          <a:solidFill>
            <a:schemeClr val="accent2">
              <a:lumMod val="50000"/>
            </a:schemeClr>
          </a:solidFill>
          <a:ln>
            <a:noFill/>
          </a:ln>
          <a:effectLst/>
          <a:scene3d>
            <a:camera prst="orthographicFront">
              <a:rot lat="0" lon="0" rev="0"/>
            </a:camera>
            <a:lightRig rig="contrasting" dir="t">
              <a:rot lat="0" lon="0" rev="1500000"/>
            </a:lightRig>
          </a:scene3d>
          <a:sp3d prstMaterial="metal">
            <a:bevelT w="88900" h="88900"/>
          </a:sp3d>
        </p:spPr>
        <p:style>
          <a:lnRef idx="2">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37849" tIns="29595" rIns="37849" bIns="29595" numCol="1" spcCol="1270" anchor="ctr" anchorCtr="0">
            <a:noAutofit/>
          </a:bodyPr>
          <a:lstStyle/>
          <a:p>
            <a:pPr algn="ctr" defTabSz="577836">
              <a:lnSpc>
                <a:spcPct val="90000"/>
              </a:lnSpc>
              <a:spcBef>
                <a:spcPct val="0"/>
              </a:spcBef>
              <a:spcAft>
                <a:spcPct val="35000"/>
              </a:spcAft>
            </a:pPr>
            <a:r>
              <a:rPr lang="es-ES" b="1" dirty="0" smtClean="0"/>
              <a:t>Revocación</a:t>
            </a:r>
            <a:endParaRPr lang="es-ES" b="1" dirty="0"/>
          </a:p>
        </p:txBody>
      </p:sp>
    </p:spTree>
    <p:extLst>
      <p:ext uri="{BB962C8B-B14F-4D97-AF65-F5344CB8AC3E}">
        <p14:creationId xmlns:p14="http://schemas.microsoft.com/office/powerpoint/2010/main" val="1603939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a:grpSpLocks noChangeAspect="1"/>
          </p:cNvGrpSpPr>
          <p:nvPr/>
        </p:nvGrpSpPr>
        <p:grpSpPr>
          <a:xfrm>
            <a:off x="301917" y="1744337"/>
            <a:ext cx="8462102" cy="4881098"/>
            <a:chOff x="251117" y="1418903"/>
            <a:chExt cx="8910748" cy="5139883"/>
          </a:xfrm>
        </p:grpSpPr>
        <p:sp>
          <p:nvSpPr>
            <p:cNvPr id="3" name="Forma 2"/>
            <p:cNvSpPr/>
            <p:nvPr/>
          </p:nvSpPr>
          <p:spPr>
            <a:xfrm rot="4847554" flipV="1">
              <a:off x="2295695" y="829697"/>
              <a:ext cx="1602273" cy="2780685"/>
            </a:xfrm>
            <a:prstGeom prst="leftCircularArrow">
              <a:avLst>
                <a:gd name="adj1" fmla="val 10980"/>
                <a:gd name="adj2" fmla="val 1142322"/>
                <a:gd name="adj3" fmla="val 6300000"/>
                <a:gd name="adj4" fmla="val 14214064"/>
                <a:gd name="adj5" fmla="val 12500"/>
              </a:avLst>
            </a:prstGeom>
            <a:solidFill>
              <a:schemeClr val="accent1">
                <a:lumMod val="75000"/>
              </a:schemeClr>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4" name="Forma libre 3"/>
            <p:cNvSpPr/>
            <p:nvPr/>
          </p:nvSpPr>
          <p:spPr>
            <a:xfrm>
              <a:off x="1797411" y="5025934"/>
              <a:ext cx="1157330" cy="1044377"/>
            </a:xfrm>
            <a:custGeom>
              <a:avLst/>
              <a:gdLst>
                <a:gd name="connsiteX0" fmla="*/ 0 w 793866"/>
                <a:gd name="connsiteY0" fmla="*/ 396933 h 793866"/>
                <a:gd name="connsiteX1" fmla="*/ 396933 w 793866"/>
                <a:gd name="connsiteY1" fmla="*/ 0 h 793866"/>
                <a:gd name="connsiteX2" fmla="*/ 793866 w 793866"/>
                <a:gd name="connsiteY2" fmla="*/ 396933 h 793866"/>
                <a:gd name="connsiteX3" fmla="*/ 396933 w 793866"/>
                <a:gd name="connsiteY3" fmla="*/ 793866 h 793866"/>
                <a:gd name="connsiteX4" fmla="*/ 0 w 793866"/>
                <a:gd name="connsiteY4" fmla="*/ 396933 h 7938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3866" h="793866">
                  <a:moveTo>
                    <a:pt x="0" y="396933"/>
                  </a:moveTo>
                  <a:cubicBezTo>
                    <a:pt x="0" y="177713"/>
                    <a:pt x="177713" y="0"/>
                    <a:pt x="396933" y="0"/>
                  </a:cubicBezTo>
                  <a:cubicBezTo>
                    <a:pt x="616153" y="0"/>
                    <a:pt x="793866" y="177713"/>
                    <a:pt x="793866" y="396933"/>
                  </a:cubicBezTo>
                  <a:cubicBezTo>
                    <a:pt x="793866" y="616153"/>
                    <a:pt x="616153" y="793866"/>
                    <a:pt x="396933" y="793866"/>
                  </a:cubicBezTo>
                  <a:cubicBezTo>
                    <a:pt x="177713" y="793866"/>
                    <a:pt x="0" y="616153"/>
                    <a:pt x="0" y="396933"/>
                  </a:cubicBezTo>
                  <a:close/>
                </a:path>
              </a:pathLst>
            </a:custGeom>
            <a:solidFill>
              <a:srgbClr val="FF66FF"/>
            </a:solidFill>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3">
                <a:hueOff val="2500059"/>
                <a:satOff val="-3751"/>
                <a:lumOff val="-610"/>
                <a:alphaOff val="0"/>
              </a:schemeClr>
            </a:fillRef>
            <a:effectRef idx="0">
              <a:schemeClr val="accent3">
                <a:hueOff val="2500059"/>
                <a:satOff val="-3751"/>
                <a:lumOff val="-610"/>
                <a:alphaOff val="0"/>
              </a:schemeClr>
            </a:effectRef>
            <a:fontRef idx="minor">
              <a:schemeClr val="lt1"/>
            </a:fontRef>
          </p:style>
          <p:txBody>
            <a:bodyPr spcFirstLastPara="0" vert="horz" wrap="square" lIns="126419" tIns="126419" rIns="126419" bIns="126419" numCol="1" spcCol="1270" anchor="ctr" anchorCtr="0">
              <a:noAutofit/>
            </a:bodyPr>
            <a:lstStyle/>
            <a:p>
              <a:pPr algn="ctr" defTabSz="355600">
                <a:lnSpc>
                  <a:spcPct val="90000"/>
                </a:lnSpc>
                <a:spcBef>
                  <a:spcPct val="0"/>
                </a:spcBef>
                <a:spcAft>
                  <a:spcPct val="35000"/>
                </a:spcAft>
              </a:pPr>
              <a:r>
                <a:rPr lang="es-ES" sz="1400" b="1" dirty="0">
                  <a:solidFill>
                    <a:schemeClr val="tx1"/>
                  </a:solidFill>
                </a:rPr>
                <a:t>Gastos </a:t>
              </a:r>
              <a:r>
                <a:rPr lang="es-ES" sz="1400" b="1" dirty="0" smtClean="0">
                  <a:solidFill>
                    <a:schemeClr val="tx1"/>
                  </a:solidFill>
                </a:rPr>
                <a:t>verificados</a:t>
              </a:r>
              <a:endParaRPr lang="es-ES" sz="1400" b="1" dirty="0">
                <a:solidFill>
                  <a:schemeClr val="tx1"/>
                </a:solidFill>
              </a:endParaRPr>
            </a:p>
          </p:txBody>
        </p:sp>
        <p:sp>
          <p:nvSpPr>
            <p:cNvPr id="5" name="Forma libre 4"/>
            <p:cNvSpPr/>
            <p:nvPr/>
          </p:nvSpPr>
          <p:spPr>
            <a:xfrm>
              <a:off x="251117" y="3206609"/>
              <a:ext cx="1159200" cy="1044000"/>
            </a:xfrm>
            <a:custGeom>
              <a:avLst/>
              <a:gdLst>
                <a:gd name="connsiteX0" fmla="*/ 0 w 793866"/>
                <a:gd name="connsiteY0" fmla="*/ 396933 h 793866"/>
                <a:gd name="connsiteX1" fmla="*/ 396933 w 793866"/>
                <a:gd name="connsiteY1" fmla="*/ 0 h 793866"/>
                <a:gd name="connsiteX2" fmla="*/ 793866 w 793866"/>
                <a:gd name="connsiteY2" fmla="*/ 396933 h 793866"/>
                <a:gd name="connsiteX3" fmla="*/ 396933 w 793866"/>
                <a:gd name="connsiteY3" fmla="*/ 793866 h 793866"/>
                <a:gd name="connsiteX4" fmla="*/ 0 w 793866"/>
                <a:gd name="connsiteY4" fmla="*/ 396933 h 7938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3866" h="793866">
                  <a:moveTo>
                    <a:pt x="0" y="396933"/>
                  </a:moveTo>
                  <a:cubicBezTo>
                    <a:pt x="0" y="177713"/>
                    <a:pt x="177713" y="0"/>
                    <a:pt x="396933" y="0"/>
                  </a:cubicBezTo>
                  <a:cubicBezTo>
                    <a:pt x="616153" y="0"/>
                    <a:pt x="793866" y="177713"/>
                    <a:pt x="793866" y="396933"/>
                  </a:cubicBezTo>
                  <a:cubicBezTo>
                    <a:pt x="793866" y="616153"/>
                    <a:pt x="616153" y="793866"/>
                    <a:pt x="396933" y="793866"/>
                  </a:cubicBezTo>
                  <a:cubicBezTo>
                    <a:pt x="177713" y="793866"/>
                    <a:pt x="0" y="616153"/>
                    <a:pt x="0" y="396933"/>
                  </a:cubicBezTo>
                  <a:close/>
                </a:path>
              </a:pathLst>
            </a:custGeom>
            <a:solidFill>
              <a:srgbClr val="ED7E33"/>
            </a:solidFill>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3">
                <a:hueOff val="2500059"/>
                <a:satOff val="-3751"/>
                <a:lumOff val="-610"/>
                <a:alphaOff val="0"/>
              </a:schemeClr>
            </a:fillRef>
            <a:effectRef idx="0">
              <a:schemeClr val="accent3">
                <a:hueOff val="2500059"/>
                <a:satOff val="-3751"/>
                <a:lumOff val="-610"/>
                <a:alphaOff val="0"/>
              </a:schemeClr>
            </a:effectRef>
            <a:fontRef idx="minor">
              <a:schemeClr val="lt1"/>
            </a:fontRef>
          </p:style>
          <p:txBody>
            <a:bodyPr spcFirstLastPara="0" vert="horz" wrap="square" lIns="126419" tIns="126419" rIns="126419" bIns="126419" numCol="1" spcCol="1270" anchor="ctr" anchorCtr="0">
              <a:noAutofit/>
            </a:bodyPr>
            <a:lstStyle/>
            <a:p>
              <a:pPr algn="ctr" defTabSz="355600">
                <a:lnSpc>
                  <a:spcPct val="90000"/>
                </a:lnSpc>
                <a:spcBef>
                  <a:spcPct val="0"/>
                </a:spcBef>
                <a:spcAft>
                  <a:spcPct val="35000"/>
                </a:spcAft>
              </a:pPr>
              <a:r>
                <a:rPr lang="es-ES" sz="1500" b="1" dirty="0">
                  <a:solidFill>
                    <a:schemeClr val="tx1"/>
                  </a:solidFill>
                </a:rPr>
                <a:t>Gastos </a:t>
              </a:r>
              <a:r>
                <a:rPr lang="es-ES" sz="1500" b="1" dirty="0" smtClean="0">
                  <a:solidFill>
                    <a:schemeClr val="tx1"/>
                  </a:solidFill>
                </a:rPr>
                <a:t>validados</a:t>
              </a:r>
              <a:endParaRPr lang="es-ES" sz="1500" b="1" dirty="0">
                <a:solidFill>
                  <a:schemeClr val="tx1"/>
                </a:solidFill>
              </a:endParaRPr>
            </a:p>
          </p:txBody>
        </p:sp>
        <p:sp>
          <p:nvSpPr>
            <p:cNvPr id="6" name="Flecha curvada hacia la izquierda 5"/>
            <p:cNvSpPr/>
            <p:nvPr/>
          </p:nvSpPr>
          <p:spPr>
            <a:xfrm rot="15212127" flipH="1" flipV="1">
              <a:off x="1932996" y="4239964"/>
              <a:ext cx="886160" cy="2767132"/>
            </a:xfrm>
            <a:prstGeom prst="curvedLeftArrow">
              <a:avLst/>
            </a:prstGeom>
            <a:solidFill>
              <a:srgbClr val="CC00FF"/>
            </a:solidFill>
            <a:scene3d>
              <a:camera prst="orthographicFront"/>
              <a:lightRig rig="chilly" dir="t"/>
            </a:scene3d>
            <a:sp3d z="-70000" extrusionH="1700" prstMaterial="translucentPowder">
              <a:bevelT w="25400" h="6350" prst="softRound"/>
              <a:bevelB w="0" h="0" prst="convex"/>
            </a:sp3d>
          </p:spPr>
          <p:style>
            <a:lnRef idx="0">
              <a:schemeClr val="lt1">
                <a:hueOff val="0"/>
                <a:satOff val="0"/>
                <a:lumOff val="0"/>
                <a:alphaOff val="0"/>
              </a:schemeClr>
            </a:lnRef>
            <a:fillRef idx="1">
              <a:schemeClr val="accent3">
                <a:hueOff val="2812566"/>
                <a:satOff val="-4220"/>
                <a:lumOff val="-686"/>
                <a:alphaOff val="0"/>
              </a:schemeClr>
            </a:fillRef>
            <a:effectRef idx="0">
              <a:schemeClr val="accent3">
                <a:hueOff val="2812566"/>
                <a:satOff val="-4220"/>
                <a:lumOff val="-686"/>
                <a:alphaOff val="0"/>
              </a:schemeClr>
            </a:effectRef>
            <a:fontRef idx="minor">
              <a:schemeClr val="lt1"/>
            </a:fontRef>
          </p:style>
        </p:sp>
        <p:sp>
          <p:nvSpPr>
            <p:cNvPr id="7" name="Flecha curvada hacia la izquierda 6"/>
            <p:cNvSpPr/>
            <p:nvPr/>
          </p:nvSpPr>
          <p:spPr>
            <a:xfrm rot="10753039">
              <a:off x="270282" y="2295341"/>
              <a:ext cx="946261" cy="2812329"/>
            </a:xfrm>
            <a:prstGeom prst="curvedLeftArrow">
              <a:avLst/>
            </a:prstGeom>
            <a:solidFill>
              <a:schemeClr val="accent2">
                <a:lumMod val="50000"/>
              </a:schemeClr>
            </a:solidFill>
            <a:scene3d>
              <a:camera prst="orthographicFront"/>
              <a:lightRig rig="chilly" dir="t"/>
            </a:scene3d>
            <a:sp3d z="-70000" extrusionH="1700" prstMaterial="translucentPowder">
              <a:bevelT w="25400" h="6350" prst="softRound"/>
              <a:bevelB w="0" h="0" prst="convex"/>
            </a:sp3d>
          </p:spPr>
          <p:style>
            <a:lnRef idx="0">
              <a:schemeClr val="lt1">
                <a:hueOff val="0"/>
                <a:satOff val="0"/>
                <a:lumOff val="0"/>
                <a:alphaOff val="0"/>
              </a:schemeClr>
            </a:lnRef>
            <a:fillRef idx="1">
              <a:schemeClr val="accent3">
                <a:hueOff val="1406283"/>
                <a:satOff val="-2110"/>
                <a:lumOff val="-343"/>
                <a:alphaOff val="0"/>
              </a:schemeClr>
            </a:fillRef>
            <a:effectRef idx="0">
              <a:schemeClr val="accent3">
                <a:hueOff val="1406283"/>
                <a:satOff val="-2110"/>
                <a:lumOff val="-343"/>
                <a:alphaOff val="0"/>
              </a:schemeClr>
            </a:effectRef>
            <a:fontRef idx="minor">
              <a:schemeClr val="lt1"/>
            </a:fontRef>
          </p:style>
        </p:sp>
        <p:sp>
          <p:nvSpPr>
            <p:cNvPr id="8" name="Flecha curvada hacia la izquierda 7"/>
            <p:cNvSpPr/>
            <p:nvPr/>
          </p:nvSpPr>
          <p:spPr>
            <a:xfrm rot="8495833" flipH="1" flipV="1">
              <a:off x="2954701" y="1886786"/>
              <a:ext cx="840889" cy="2340107"/>
            </a:xfrm>
            <a:prstGeom prst="curvedLeftArrow">
              <a:avLst/>
            </a:prstGeom>
            <a:solidFill>
              <a:schemeClr val="accent1">
                <a:lumMod val="75000"/>
              </a:schemeClr>
            </a:solidFill>
            <a:scene3d>
              <a:camera prst="orthographicFront"/>
              <a:lightRig rig="chilly" dir="t"/>
            </a:scene3d>
            <a:sp3d z="-70000" extrusionH="1700" prstMaterial="translucentPowder">
              <a:bevelT w="25400" h="6350" prst="softRound"/>
              <a:bevelB w="0" h="0" prst="convex"/>
            </a:sp3d>
          </p:spPr>
          <p:style>
            <a:lnRef idx="0">
              <a:schemeClr val="lt1">
                <a:hueOff val="0"/>
                <a:satOff val="0"/>
                <a:lumOff val="0"/>
                <a:alphaOff val="0"/>
              </a:schemeClr>
            </a:lnRef>
            <a:fillRef idx="1">
              <a:schemeClr val="accent3">
                <a:hueOff val="2812566"/>
                <a:satOff val="-4220"/>
                <a:lumOff val="-686"/>
                <a:alphaOff val="0"/>
              </a:schemeClr>
            </a:fillRef>
            <a:effectRef idx="0">
              <a:schemeClr val="accent3">
                <a:hueOff val="2812566"/>
                <a:satOff val="-4220"/>
                <a:lumOff val="-686"/>
                <a:alphaOff val="0"/>
              </a:schemeClr>
            </a:effectRef>
            <a:fontRef idx="minor">
              <a:schemeClr val="lt1"/>
            </a:fontRef>
          </p:style>
        </p:sp>
        <p:sp>
          <p:nvSpPr>
            <p:cNvPr id="9" name="Forma libre 8"/>
            <p:cNvSpPr/>
            <p:nvPr/>
          </p:nvSpPr>
          <p:spPr>
            <a:xfrm>
              <a:off x="2842629" y="4080591"/>
              <a:ext cx="1345095" cy="1221206"/>
            </a:xfrm>
            <a:custGeom>
              <a:avLst/>
              <a:gdLst>
                <a:gd name="connsiteX0" fmla="*/ 0 w 793866"/>
                <a:gd name="connsiteY0" fmla="*/ 396933 h 793866"/>
                <a:gd name="connsiteX1" fmla="*/ 396933 w 793866"/>
                <a:gd name="connsiteY1" fmla="*/ 0 h 793866"/>
                <a:gd name="connsiteX2" fmla="*/ 793866 w 793866"/>
                <a:gd name="connsiteY2" fmla="*/ 396933 h 793866"/>
                <a:gd name="connsiteX3" fmla="*/ 396933 w 793866"/>
                <a:gd name="connsiteY3" fmla="*/ 793866 h 793866"/>
                <a:gd name="connsiteX4" fmla="*/ 0 w 793866"/>
                <a:gd name="connsiteY4" fmla="*/ 396933 h 7938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3866" h="793866">
                  <a:moveTo>
                    <a:pt x="0" y="396933"/>
                  </a:moveTo>
                  <a:cubicBezTo>
                    <a:pt x="0" y="177713"/>
                    <a:pt x="177713" y="0"/>
                    <a:pt x="396933" y="0"/>
                  </a:cubicBezTo>
                  <a:cubicBezTo>
                    <a:pt x="616153" y="0"/>
                    <a:pt x="793866" y="177713"/>
                    <a:pt x="793866" y="396933"/>
                  </a:cubicBezTo>
                  <a:cubicBezTo>
                    <a:pt x="793866" y="616153"/>
                    <a:pt x="616153" y="793866"/>
                    <a:pt x="396933" y="793866"/>
                  </a:cubicBezTo>
                  <a:cubicBezTo>
                    <a:pt x="177713" y="793866"/>
                    <a:pt x="0" y="616153"/>
                    <a:pt x="0" y="396933"/>
                  </a:cubicBezTo>
                  <a:close/>
                </a:path>
              </a:pathLst>
            </a:custGeom>
            <a:solidFill>
              <a:srgbClr val="CC00FF"/>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lt1">
                <a:hueOff val="0"/>
                <a:satOff val="0"/>
                <a:lumOff val="0"/>
                <a:alphaOff val="0"/>
              </a:schemeClr>
            </a:lnRef>
            <a:fillRef idx="1">
              <a:schemeClr val="accent3">
                <a:hueOff val="1250029"/>
                <a:satOff val="-1876"/>
                <a:lumOff val="-305"/>
                <a:alphaOff val="0"/>
              </a:schemeClr>
            </a:fillRef>
            <a:effectRef idx="0">
              <a:schemeClr val="accent3">
                <a:hueOff val="1250029"/>
                <a:satOff val="-1876"/>
                <a:lumOff val="-305"/>
                <a:alphaOff val="0"/>
              </a:schemeClr>
            </a:effectRef>
            <a:fontRef idx="minor">
              <a:schemeClr val="lt1"/>
            </a:fontRef>
          </p:style>
          <p:txBody>
            <a:bodyPr spcFirstLastPara="0" vert="horz" wrap="square" lIns="126419" tIns="126419" rIns="126419" bIns="126419" numCol="1" spcCol="1270" anchor="ctr" anchorCtr="0">
              <a:noAutofit/>
            </a:bodyPr>
            <a:lstStyle/>
            <a:p>
              <a:pPr algn="ctr" defTabSz="355600">
                <a:lnSpc>
                  <a:spcPct val="90000"/>
                </a:lnSpc>
                <a:spcBef>
                  <a:spcPct val="0"/>
                </a:spcBef>
                <a:spcAft>
                  <a:spcPct val="35000"/>
                </a:spcAft>
              </a:pPr>
              <a:r>
                <a:rPr lang="es-ES" sz="1600" b="1" dirty="0" smtClean="0">
                  <a:solidFill>
                    <a:schemeClr val="tx1"/>
                  </a:solidFill>
                </a:rPr>
                <a:t>Controlador de Primer Nivel</a:t>
              </a:r>
              <a:endParaRPr lang="es-ES" sz="1600" b="1" dirty="0">
                <a:solidFill>
                  <a:schemeClr val="tx1"/>
                </a:solidFill>
              </a:endParaRPr>
            </a:p>
          </p:txBody>
        </p:sp>
        <p:sp>
          <p:nvSpPr>
            <p:cNvPr id="10" name="Forma libre 9"/>
            <p:cNvSpPr/>
            <p:nvPr/>
          </p:nvSpPr>
          <p:spPr>
            <a:xfrm>
              <a:off x="1188753" y="1788731"/>
              <a:ext cx="1405987" cy="1376635"/>
            </a:xfrm>
            <a:custGeom>
              <a:avLst/>
              <a:gdLst>
                <a:gd name="connsiteX0" fmla="*/ 0 w 793866"/>
                <a:gd name="connsiteY0" fmla="*/ 396933 h 793866"/>
                <a:gd name="connsiteX1" fmla="*/ 396933 w 793866"/>
                <a:gd name="connsiteY1" fmla="*/ 0 h 793866"/>
                <a:gd name="connsiteX2" fmla="*/ 793866 w 793866"/>
                <a:gd name="connsiteY2" fmla="*/ 396933 h 793866"/>
                <a:gd name="connsiteX3" fmla="*/ 396933 w 793866"/>
                <a:gd name="connsiteY3" fmla="*/ 793866 h 793866"/>
                <a:gd name="connsiteX4" fmla="*/ 0 w 793866"/>
                <a:gd name="connsiteY4" fmla="*/ 396933 h 7938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3866" h="793866">
                  <a:moveTo>
                    <a:pt x="0" y="396933"/>
                  </a:moveTo>
                  <a:cubicBezTo>
                    <a:pt x="0" y="177713"/>
                    <a:pt x="177713" y="0"/>
                    <a:pt x="396933" y="0"/>
                  </a:cubicBezTo>
                  <a:cubicBezTo>
                    <a:pt x="616153" y="0"/>
                    <a:pt x="793866" y="177713"/>
                    <a:pt x="793866" y="396933"/>
                  </a:cubicBezTo>
                  <a:cubicBezTo>
                    <a:pt x="793866" y="616153"/>
                    <a:pt x="616153" y="793866"/>
                    <a:pt x="396933" y="793866"/>
                  </a:cubicBezTo>
                  <a:cubicBezTo>
                    <a:pt x="177713" y="793866"/>
                    <a:pt x="0" y="616153"/>
                    <a:pt x="0" y="396933"/>
                  </a:cubicBezTo>
                  <a:close/>
                </a:path>
              </a:pathLst>
            </a:custGeom>
            <a:solidFill>
              <a:srgbClr val="0000FF"/>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lt1">
                <a:hueOff val="0"/>
                <a:satOff val="0"/>
                <a:lumOff val="0"/>
                <a:alphaOff val="0"/>
              </a:schemeClr>
            </a:lnRef>
            <a:fillRef idx="1">
              <a:schemeClr val="accent3">
                <a:hueOff val="3750088"/>
                <a:satOff val="-5627"/>
                <a:lumOff val="-915"/>
                <a:alphaOff val="0"/>
              </a:schemeClr>
            </a:fillRef>
            <a:effectRef idx="0">
              <a:schemeClr val="accent3">
                <a:hueOff val="3750088"/>
                <a:satOff val="-5627"/>
                <a:lumOff val="-915"/>
                <a:alphaOff val="0"/>
              </a:schemeClr>
            </a:effectRef>
            <a:fontRef idx="minor">
              <a:schemeClr val="lt1"/>
            </a:fontRef>
          </p:style>
          <p:txBody>
            <a:bodyPr spcFirstLastPara="0" vert="horz" wrap="square" lIns="126419" tIns="126419" rIns="126419" bIns="126419" numCol="1" spcCol="1270" anchor="ctr" anchorCtr="0">
              <a:noAutofit/>
            </a:bodyPr>
            <a:lstStyle/>
            <a:p>
              <a:pPr algn="ctr" defTabSz="355600">
                <a:lnSpc>
                  <a:spcPct val="90000"/>
                </a:lnSpc>
                <a:spcBef>
                  <a:spcPct val="0"/>
                </a:spcBef>
                <a:spcAft>
                  <a:spcPct val="35000"/>
                </a:spcAft>
              </a:pPr>
              <a:r>
                <a:rPr lang="es-ES" sz="1600" b="1" dirty="0">
                  <a:solidFill>
                    <a:schemeClr val="bg1"/>
                  </a:solidFill>
                </a:rPr>
                <a:t>Beneficiario</a:t>
              </a:r>
            </a:p>
          </p:txBody>
        </p:sp>
        <p:sp>
          <p:nvSpPr>
            <p:cNvPr id="11" name="Forma libre 10"/>
            <p:cNvSpPr/>
            <p:nvPr/>
          </p:nvSpPr>
          <p:spPr>
            <a:xfrm>
              <a:off x="2655405" y="2550825"/>
              <a:ext cx="1159200" cy="1044000"/>
            </a:xfrm>
            <a:custGeom>
              <a:avLst/>
              <a:gdLst>
                <a:gd name="connsiteX0" fmla="*/ 0 w 793866"/>
                <a:gd name="connsiteY0" fmla="*/ 396933 h 793866"/>
                <a:gd name="connsiteX1" fmla="*/ 396933 w 793866"/>
                <a:gd name="connsiteY1" fmla="*/ 0 h 793866"/>
                <a:gd name="connsiteX2" fmla="*/ 793866 w 793866"/>
                <a:gd name="connsiteY2" fmla="*/ 396933 h 793866"/>
                <a:gd name="connsiteX3" fmla="*/ 396933 w 793866"/>
                <a:gd name="connsiteY3" fmla="*/ 793866 h 793866"/>
                <a:gd name="connsiteX4" fmla="*/ 0 w 793866"/>
                <a:gd name="connsiteY4" fmla="*/ 396933 h 7938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3866" h="793866">
                  <a:moveTo>
                    <a:pt x="0" y="396933"/>
                  </a:moveTo>
                  <a:cubicBezTo>
                    <a:pt x="0" y="177713"/>
                    <a:pt x="177713" y="0"/>
                    <a:pt x="396933" y="0"/>
                  </a:cubicBezTo>
                  <a:cubicBezTo>
                    <a:pt x="616153" y="0"/>
                    <a:pt x="793866" y="177713"/>
                    <a:pt x="793866" y="396933"/>
                  </a:cubicBezTo>
                  <a:cubicBezTo>
                    <a:pt x="793866" y="616153"/>
                    <a:pt x="616153" y="793866"/>
                    <a:pt x="396933" y="793866"/>
                  </a:cubicBezTo>
                  <a:cubicBezTo>
                    <a:pt x="177713" y="793866"/>
                    <a:pt x="0" y="616153"/>
                    <a:pt x="0" y="396933"/>
                  </a:cubicBezTo>
                  <a:close/>
                </a:path>
              </a:pathLst>
            </a:custGeom>
            <a:solidFill>
              <a:schemeClr val="accent1">
                <a:lumMod val="75000"/>
              </a:schemeClr>
            </a:solidFill>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3">
                <a:hueOff val="2500059"/>
                <a:satOff val="-3751"/>
                <a:lumOff val="-610"/>
                <a:alphaOff val="0"/>
              </a:schemeClr>
            </a:fillRef>
            <a:effectRef idx="0">
              <a:schemeClr val="accent3">
                <a:hueOff val="2500059"/>
                <a:satOff val="-3751"/>
                <a:lumOff val="-610"/>
                <a:alphaOff val="0"/>
              </a:schemeClr>
            </a:effectRef>
            <a:fontRef idx="minor">
              <a:schemeClr val="lt1"/>
            </a:fontRef>
          </p:style>
          <p:txBody>
            <a:bodyPr spcFirstLastPara="0" vert="horz" wrap="square" lIns="126419" tIns="126419" rIns="126419" bIns="126419" numCol="1" spcCol="1270" anchor="ctr" anchorCtr="0">
              <a:noAutofit/>
            </a:bodyPr>
            <a:lstStyle/>
            <a:p>
              <a:pPr algn="ctr" defTabSz="355600">
                <a:lnSpc>
                  <a:spcPct val="90000"/>
                </a:lnSpc>
                <a:spcBef>
                  <a:spcPct val="0"/>
                </a:spcBef>
                <a:spcAft>
                  <a:spcPct val="35000"/>
                </a:spcAft>
              </a:pPr>
              <a:r>
                <a:rPr lang="es-ES" sz="1400" b="1" dirty="0">
                  <a:solidFill>
                    <a:schemeClr val="tx1"/>
                  </a:solidFill>
                </a:rPr>
                <a:t>Gastos efectuados</a:t>
              </a:r>
            </a:p>
          </p:txBody>
        </p:sp>
        <p:sp>
          <p:nvSpPr>
            <p:cNvPr id="12" name="Forma libre 11"/>
            <p:cNvSpPr/>
            <p:nvPr/>
          </p:nvSpPr>
          <p:spPr>
            <a:xfrm>
              <a:off x="251117" y="4291852"/>
              <a:ext cx="1345095" cy="1230870"/>
            </a:xfrm>
            <a:custGeom>
              <a:avLst/>
              <a:gdLst>
                <a:gd name="connsiteX0" fmla="*/ 0 w 793866"/>
                <a:gd name="connsiteY0" fmla="*/ 396933 h 793866"/>
                <a:gd name="connsiteX1" fmla="*/ 396933 w 793866"/>
                <a:gd name="connsiteY1" fmla="*/ 0 h 793866"/>
                <a:gd name="connsiteX2" fmla="*/ 793866 w 793866"/>
                <a:gd name="connsiteY2" fmla="*/ 396933 h 793866"/>
                <a:gd name="connsiteX3" fmla="*/ 396933 w 793866"/>
                <a:gd name="connsiteY3" fmla="*/ 793866 h 793866"/>
                <a:gd name="connsiteX4" fmla="*/ 0 w 793866"/>
                <a:gd name="connsiteY4" fmla="*/ 396933 h 7938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3866" h="793866">
                  <a:moveTo>
                    <a:pt x="0" y="396933"/>
                  </a:moveTo>
                  <a:cubicBezTo>
                    <a:pt x="0" y="177713"/>
                    <a:pt x="177713" y="0"/>
                    <a:pt x="396933" y="0"/>
                  </a:cubicBezTo>
                  <a:cubicBezTo>
                    <a:pt x="616153" y="0"/>
                    <a:pt x="793866" y="177713"/>
                    <a:pt x="793866" y="396933"/>
                  </a:cubicBezTo>
                  <a:cubicBezTo>
                    <a:pt x="793866" y="616153"/>
                    <a:pt x="616153" y="793866"/>
                    <a:pt x="396933" y="793866"/>
                  </a:cubicBezTo>
                  <a:cubicBezTo>
                    <a:pt x="177713" y="793866"/>
                    <a:pt x="0" y="616153"/>
                    <a:pt x="0" y="396933"/>
                  </a:cubicBezTo>
                  <a:close/>
                </a:path>
              </a:pathLst>
            </a:custGeom>
            <a:solidFill>
              <a:schemeClr val="accent2">
                <a:lumMod val="5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lt1">
                <a:hueOff val="0"/>
                <a:satOff val="0"/>
                <a:lumOff val="0"/>
                <a:alphaOff val="0"/>
              </a:schemeClr>
            </a:lnRef>
            <a:fillRef idx="1">
              <a:schemeClr val="accent3">
                <a:hueOff val="1250029"/>
                <a:satOff val="-1876"/>
                <a:lumOff val="-305"/>
                <a:alphaOff val="0"/>
              </a:schemeClr>
            </a:fillRef>
            <a:effectRef idx="0">
              <a:schemeClr val="accent3">
                <a:hueOff val="1250029"/>
                <a:satOff val="-1876"/>
                <a:lumOff val="-305"/>
                <a:alphaOff val="0"/>
              </a:schemeClr>
            </a:effectRef>
            <a:fontRef idx="minor">
              <a:schemeClr val="lt1"/>
            </a:fontRef>
          </p:style>
          <p:txBody>
            <a:bodyPr spcFirstLastPara="0" vert="horz" wrap="square" lIns="126419" tIns="126419" rIns="126419" bIns="126419" numCol="1" spcCol="1270" anchor="ctr" anchorCtr="0">
              <a:noAutofit/>
            </a:bodyPr>
            <a:lstStyle/>
            <a:p>
              <a:pPr algn="ctr" defTabSz="355600">
                <a:lnSpc>
                  <a:spcPct val="90000"/>
                </a:lnSpc>
                <a:spcBef>
                  <a:spcPct val="0"/>
                </a:spcBef>
                <a:spcAft>
                  <a:spcPct val="35000"/>
                </a:spcAft>
              </a:pPr>
              <a:r>
                <a:rPr lang="es-ES" b="1" dirty="0" smtClean="0">
                  <a:solidFill>
                    <a:schemeClr val="bg1"/>
                  </a:solidFill>
                </a:rPr>
                <a:t>Autoridad </a:t>
              </a:r>
              <a:r>
                <a:rPr lang="es-ES" b="1" dirty="0">
                  <a:solidFill>
                    <a:schemeClr val="bg1"/>
                  </a:solidFill>
                </a:rPr>
                <a:t>Nacional</a:t>
              </a:r>
            </a:p>
          </p:txBody>
        </p:sp>
        <p:sp>
          <p:nvSpPr>
            <p:cNvPr id="13" name="Forma libre 12"/>
            <p:cNvSpPr/>
            <p:nvPr/>
          </p:nvSpPr>
          <p:spPr>
            <a:xfrm>
              <a:off x="4163653" y="1874621"/>
              <a:ext cx="1448399" cy="1468454"/>
            </a:xfrm>
            <a:custGeom>
              <a:avLst/>
              <a:gdLst>
                <a:gd name="connsiteX0" fmla="*/ 0 w 793866"/>
                <a:gd name="connsiteY0" fmla="*/ 396933 h 793866"/>
                <a:gd name="connsiteX1" fmla="*/ 396933 w 793866"/>
                <a:gd name="connsiteY1" fmla="*/ 0 h 793866"/>
                <a:gd name="connsiteX2" fmla="*/ 793866 w 793866"/>
                <a:gd name="connsiteY2" fmla="*/ 396933 h 793866"/>
                <a:gd name="connsiteX3" fmla="*/ 396933 w 793866"/>
                <a:gd name="connsiteY3" fmla="*/ 793866 h 793866"/>
                <a:gd name="connsiteX4" fmla="*/ 0 w 793866"/>
                <a:gd name="connsiteY4" fmla="*/ 396933 h 7938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3866" h="793866">
                  <a:moveTo>
                    <a:pt x="0" y="396933"/>
                  </a:moveTo>
                  <a:cubicBezTo>
                    <a:pt x="0" y="177713"/>
                    <a:pt x="177713" y="0"/>
                    <a:pt x="396933" y="0"/>
                  </a:cubicBezTo>
                  <a:cubicBezTo>
                    <a:pt x="616153" y="0"/>
                    <a:pt x="793866" y="177713"/>
                    <a:pt x="793866" y="396933"/>
                  </a:cubicBezTo>
                  <a:cubicBezTo>
                    <a:pt x="793866" y="616153"/>
                    <a:pt x="616153" y="793866"/>
                    <a:pt x="396933" y="793866"/>
                  </a:cubicBezTo>
                  <a:cubicBezTo>
                    <a:pt x="177713" y="793866"/>
                    <a:pt x="0" y="616153"/>
                    <a:pt x="0" y="396933"/>
                  </a:cubicBezTo>
                  <a:close/>
                </a:path>
              </a:pathLst>
            </a:custGeom>
            <a:solidFill>
              <a:srgbClr val="00CC6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lt1">
                <a:hueOff val="0"/>
                <a:satOff val="0"/>
                <a:lumOff val="0"/>
                <a:alphaOff val="0"/>
              </a:schemeClr>
            </a:lnRef>
            <a:fillRef idx="1">
              <a:schemeClr val="accent3">
                <a:hueOff val="5000117"/>
                <a:satOff val="-7502"/>
                <a:lumOff val="-1220"/>
                <a:alphaOff val="0"/>
              </a:schemeClr>
            </a:fillRef>
            <a:effectRef idx="0">
              <a:schemeClr val="accent3">
                <a:hueOff val="5000117"/>
                <a:satOff val="-7502"/>
                <a:lumOff val="-1220"/>
                <a:alphaOff val="0"/>
              </a:schemeClr>
            </a:effectRef>
            <a:fontRef idx="minor">
              <a:schemeClr val="lt1"/>
            </a:fontRef>
          </p:style>
          <p:txBody>
            <a:bodyPr spcFirstLastPara="0" vert="horz" wrap="square" lIns="126419" tIns="126419" rIns="126419" bIns="126419" numCol="1" spcCol="1270" anchor="ctr" anchorCtr="0">
              <a:noAutofit/>
            </a:bodyPr>
            <a:lstStyle/>
            <a:p>
              <a:pPr algn="ctr" defTabSz="355600">
                <a:lnSpc>
                  <a:spcPct val="90000"/>
                </a:lnSpc>
                <a:spcBef>
                  <a:spcPct val="0"/>
                </a:spcBef>
                <a:spcAft>
                  <a:spcPct val="35000"/>
                </a:spcAft>
              </a:pPr>
              <a:r>
                <a:rPr lang="es-ES" sz="1600" b="1" dirty="0">
                  <a:solidFill>
                    <a:schemeClr val="tx1"/>
                  </a:solidFill>
                </a:rPr>
                <a:t>Beneficiario Principal</a:t>
              </a:r>
            </a:p>
          </p:txBody>
        </p:sp>
        <p:sp>
          <p:nvSpPr>
            <p:cNvPr id="14" name="Forma libre 13"/>
            <p:cNvSpPr/>
            <p:nvPr/>
          </p:nvSpPr>
          <p:spPr>
            <a:xfrm>
              <a:off x="4126087" y="5183586"/>
              <a:ext cx="1591554" cy="1375200"/>
            </a:xfrm>
            <a:custGeom>
              <a:avLst/>
              <a:gdLst>
                <a:gd name="connsiteX0" fmla="*/ 0 w 1190204"/>
                <a:gd name="connsiteY0" fmla="*/ 595102 h 1190204"/>
                <a:gd name="connsiteX1" fmla="*/ 595102 w 1190204"/>
                <a:gd name="connsiteY1" fmla="*/ 0 h 1190204"/>
                <a:gd name="connsiteX2" fmla="*/ 1190204 w 1190204"/>
                <a:gd name="connsiteY2" fmla="*/ 595102 h 1190204"/>
                <a:gd name="connsiteX3" fmla="*/ 595102 w 1190204"/>
                <a:gd name="connsiteY3" fmla="*/ 1190204 h 1190204"/>
                <a:gd name="connsiteX4" fmla="*/ 0 w 1190204"/>
                <a:gd name="connsiteY4" fmla="*/ 595102 h 1190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0204" h="1190204">
                  <a:moveTo>
                    <a:pt x="0" y="595102"/>
                  </a:moveTo>
                  <a:cubicBezTo>
                    <a:pt x="0" y="266436"/>
                    <a:pt x="266436" y="0"/>
                    <a:pt x="595102" y="0"/>
                  </a:cubicBezTo>
                  <a:cubicBezTo>
                    <a:pt x="923768" y="0"/>
                    <a:pt x="1190204" y="266436"/>
                    <a:pt x="1190204" y="595102"/>
                  </a:cubicBezTo>
                  <a:cubicBezTo>
                    <a:pt x="1190204" y="923768"/>
                    <a:pt x="923768" y="1190204"/>
                    <a:pt x="595102" y="1190204"/>
                  </a:cubicBezTo>
                  <a:cubicBezTo>
                    <a:pt x="266436" y="1190204"/>
                    <a:pt x="0" y="923768"/>
                    <a:pt x="0" y="595102"/>
                  </a:cubicBezTo>
                  <a:close/>
                </a:path>
              </a:pathLst>
            </a:cu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189541" tIns="189541" rIns="189541" bIns="189541" numCol="1" spcCol="1270" anchor="ctr" anchorCtr="0">
              <a:noAutofit/>
            </a:bodyPr>
            <a:lstStyle/>
            <a:p>
              <a:pPr algn="ctr" defTabSz="533400">
                <a:lnSpc>
                  <a:spcPct val="90000"/>
                </a:lnSpc>
                <a:spcBef>
                  <a:spcPct val="0"/>
                </a:spcBef>
                <a:spcAft>
                  <a:spcPct val="35000"/>
                </a:spcAft>
              </a:pPr>
              <a:r>
                <a:rPr lang="es-ES" sz="1600" b="1" dirty="0">
                  <a:solidFill>
                    <a:schemeClr val="bg1"/>
                  </a:solidFill>
                </a:rPr>
                <a:t>Autoridad de Certificación</a:t>
              </a:r>
            </a:p>
          </p:txBody>
        </p:sp>
        <p:sp>
          <p:nvSpPr>
            <p:cNvPr id="15" name="Flecha derecha 14"/>
            <p:cNvSpPr/>
            <p:nvPr/>
          </p:nvSpPr>
          <p:spPr>
            <a:xfrm rot="10800000" flipH="1">
              <a:off x="5717641" y="2289009"/>
              <a:ext cx="1774331" cy="780991"/>
            </a:xfrm>
            <a:prstGeom prst="rightArrow">
              <a:avLst/>
            </a:prstGeom>
            <a:solidFill>
              <a:srgbClr val="00CC66"/>
            </a:solidFill>
            <a:scene3d>
              <a:camera prst="orthographicFront"/>
              <a:lightRig rig="chilly" dir="t"/>
            </a:scene3d>
            <a:sp3d z="-70000" extrusionH="1700" prstMaterial="translucentPowder">
              <a:bevelT w="25400" h="6350" prst="softRound"/>
              <a:bevelB w="0" h="0" prst="convex"/>
            </a:sp3d>
          </p:spPr>
          <p:style>
            <a:lnRef idx="0">
              <a:schemeClr val="lt1">
                <a:hueOff val="0"/>
                <a:satOff val="0"/>
                <a:lumOff val="0"/>
                <a:alphaOff val="0"/>
              </a:schemeClr>
            </a:lnRef>
            <a:fillRef idx="1">
              <a:schemeClr val="accent3">
                <a:hueOff val="5625132"/>
                <a:satOff val="-8440"/>
                <a:lumOff val="-1373"/>
                <a:alphaOff val="0"/>
              </a:schemeClr>
            </a:fillRef>
            <a:effectRef idx="0">
              <a:schemeClr val="accent3">
                <a:hueOff val="5625132"/>
                <a:satOff val="-8440"/>
                <a:lumOff val="-1373"/>
                <a:alphaOff val="0"/>
              </a:schemeClr>
            </a:effectRef>
            <a:fontRef idx="minor">
              <a:schemeClr val="lt1"/>
            </a:fontRef>
          </p:style>
        </p:sp>
        <p:sp>
          <p:nvSpPr>
            <p:cNvPr id="16" name="Forma libre 15"/>
            <p:cNvSpPr/>
            <p:nvPr/>
          </p:nvSpPr>
          <p:spPr>
            <a:xfrm>
              <a:off x="7623277" y="1981845"/>
              <a:ext cx="1475371" cy="1375200"/>
            </a:xfrm>
            <a:custGeom>
              <a:avLst/>
              <a:gdLst>
                <a:gd name="connsiteX0" fmla="*/ 0 w 1304139"/>
                <a:gd name="connsiteY0" fmla="*/ 648779 h 1297558"/>
                <a:gd name="connsiteX1" fmla="*/ 652070 w 1304139"/>
                <a:gd name="connsiteY1" fmla="*/ 0 h 1297558"/>
                <a:gd name="connsiteX2" fmla="*/ 1304140 w 1304139"/>
                <a:gd name="connsiteY2" fmla="*/ 648779 h 1297558"/>
                <a:gd name="connsiteX3" fmla="*/ 652070 w 1304139"/>
                <a:gd name="connsiteY3" fmla="*/ 1297558 h 1297558"/>
                <a:gd name="connsiteX4" fmla="*/ 0 w 1304139"/>
                <a:gd name="connsiteY4" fmla="*/ 648779 h 1297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4139" h="1297558">
                  <a:moveTo>
                    <a:pt x="0" y="648779"/>
                  </a:moveTo>
                  <a:cubicBezTo>
                    <a:pt x="0" y="290468"/>
                    <a:pt x="291942" y="0"/>
                    <a:pt x="652070" y="0"/>
                  </a:cubicBezTo>
                  <a:cubicBezTo>
                    <a:pt x="1012198" y="0"/>
                    <a:pt x="1304140" y="290468"/>
                    <a:pt x="1304140" y="648779"/>
                  </a:cubicBezTo>
                  <a:cubicBezTo>
                    <a:pt x="1304140" y="1007090"/>
                    <a:pt x="1012198" y="1297558"/>
                    <a:pt x="652070" y="1297558"/>
                  </a:cubicBezTo>
                  <a:cubicBezTo>
                    <a:pt x="291942" y="1297558"/>
                    <a:pt x="0" y="1007090"/>
                    <a:pt x="0" y="648779"/>
                  </a:cubicBezTo>
                  <a:close/>
                </a:path>
              </a:pathLst>
            </a:custGeom>
            <a:solidFill>
              <a:srgbClr val="FFFF00"/>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lt1">
                <a:hueOff val="0"/>
                <a:satOff val="0"/>
                <a:lumOff val="0"/>
                <a:alphaOff val="0"/>
              </a:schemeClr>
            </a:lnRef>
            <a:fillRef idx="1">
              <a:schemeClr val="accent3">
                <a:hueOff val="6250147"/>
                <a:satOff val="-9378"/>
                <a:lumOff val="-1525"/>
                <a:alphaOff val="0"/>
              </a:schemeClr>
            </a:fillRef>
            <a:effectRef idx="0">
              <a:schemeClr val="accent3">
                <a:hueOff val="6250147"/>
                <a:satOff val="-9378"/>
                <a:lumOff val="-1525"/>
                <a:alphaOff val="0"/>
              </a:schemeClr>
            </a:effectRef>
            <a:fontRef idx="minor">
              <a:schemeClr val="lt1"/>
            </a:fontRef>
          </p:style>
          <p:txBody>
            <a:bodyPr spcFirstLastPara="0" vert="horz" wrap="square" lIns="201147" tIns="200183" rIns="201147" bIns="200183" numCol="1" spcCol="1270" anchor="ctr" anchorCtr="0">
              <a:noAutofit/>
            </a:bodyPr>
            <a:lstStyle/>
            <a:p>
              <a:pPr algn="ctr" defTabSz="355600">
                <a:lnSpc>
                  <a:spcPct val="90000"/>
                </a:lnSpc>
                <a:spcBef>
                  <a:spcPct val="0"/>
                </a:spcBef>
                <a:spcAft>
                  <a:spcPct val="35000"/>
                </a:spcAft>
              </a:pPr>
              <a:r>
                <a:rPr lang="es-ES" sz="1500" b="1" dirty="0">
                  <a:solidFill>
                    <a:schemeClr val="tx1"/>
                  </a:solidFill>
                </a:rPr>
                <a:t>Secretariado Conjunto</a:t>
              </a:r>
            </a:p>
          </p:txBody>
        </p:sp>
        <p:sp>
          <p:nvSpPr>
            <p:cNvPr id="17" name="Flecha a la derecha con bandas 16"/>
            <p:cNvSpPr/>
            <p:nvPr/>
          </p:nvSpPr>
          <p:spPr>
            <a:xfrm rot="5400000">
              <a:off x="7725403" y="3626338"/>
              <a:ext cx="1301558" cy="1058737"/>
            </a:xfrm>
            <a:prstGeom prst="stripedRightArrow">
              <a:avLst/>
            </a:prstGeom>
            <a:solidFill>
              <a:srgbClr val="FFFF00"/>
            </a:solidFill>
            <a:ln>
              <a:solidFill>
                <a:schemeClr val="tx1"/>
              </a:solidFill>
            </a:ln>
            <a:scene3d>
              <a:camera prst="orthographicFront"/>
              <a:lightRig rig="chilly" dir="t"/>
            </a:scene3d>
            <a:sp3d z="-70000" extrusionH="1700" prstMaterial="translucentPowder">
              <a:bevelT w="25400" h="6350" prst="softRound"/>
              <a:bevelB w="0" h="0" prst="convex"/>
            </a:sp3d>
          </p:spPr>
          <p:style>
            <a:lnRef idx="0">
              <a:schemeClr val="lt1">
                <a:hueOff val="0"/>
                <a:satOff val="0"/>
                <a:lumOff val="0"/>
                <a:alphaOff val="0"/>
              </a:schemeClr>
            </a:lnRef>
            <a:fillRef idx="1">
              <a:schemeClr val="accent3">
                <a:hueOff val="8437698"/>
                <a:satOff val="-12660"/>
                <a:lumOff val="-2059"/>
                <a:alphaOff val="0"/>
              </a:schemeClr>
            </a:fillRef>
            <a:effectRef idx="0">
              <a:schemeClr val="accent3">
                <a:hueOff val="8437698"/>
                <a:satOff val="-12660"/>
                <a:lumOff val="-2059"/>
                <a:alphaOff val="0"/>
              </a:schemeClr>
            </a:effectRef>
            <a:fontRef idx="minor">
              <a:schemeClr val="lt1"/>
            </a:fontRef>
          </p:style>
        </p:sp>
        <p:sp>
          <p:nvSpPr>
            <p:cNvPr id="18" name="Forma libre 17"/>
            <p:cNvSpPr/>
            <p:nvPr/>
          </p:nvSpPr>
          <p:spPr>
            <a:xfrm>
              <a:off x="7754265" y="5025934"/>
              <a:ext cx="1407600" cy="1375200"/>
            </a:xfrm>
            <a:custGeom>
              <a:avLst/>
              <a:gdLst>
                <a:gd name="connsiteX0" fmla="*/ 0 w 793866"/>
                <a:gd name="connsiteY0" fmla="*/ 396933 h 793866"/>
                <a:gd name="connsiteX1" fmla="*/ 396933 w 793866"/>
                <a:gd name="connsiteY1" fmla="*/ 0 h 793866"/>
                <a:gd name="connsiteX2" fmla="*/ 793866 w 793866"/>
                <a:gd name="connsiteY2" fmla="*/ 396933 h 793866"/>
                <a:gd name="connsiteX3" fmla="*/ 396933 w 793866"/>
                <a:gd name="connsiteY3" fmla="*/ 793866 h 793866"/>
                <a:gd name="connsiteX4" fmla="*/ 0 w 793866"/>
                <a:gd name="connsiteY4" fmla="*/ 396933 h 7938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3866" h="793866">
                  <a:moveTo>
                    <a:pt x="0" y="396933"/>
                  </a:moveTo>
                  <a:cubicBezTo>
                    <a:pt x="0" y="177713"/>
                    <a:pt x="177713" y="0"/>
                    <a:pt x="396933" y="0"/>
                  </a:cubicBezTo>
                  <a:cubicBezTo>
                    <a:pt x="616153" y="0"/>
                    <a:pt x="793866" y="177713"/>
                    <a:pt x="793866" y="396933"/>
                  </a:cubicBezTo>
                  <a:cubicBezTo>
                    <a:pt x="793866" y="616153"/>
                    <a:pt x="616153" y="793866"/>
                    <a:pt x="396933" y="793866"/>
                  </a:cubicBezTo>
                  <a:cubicBezTo>
                    <a:pt x="177713" y="793866"/>
                    <a:pt x="0" y="616153"/>
                    <a:pt x="0" y="396933"/>
                  </a:cubicBezTo>
                  <a:close/>
                </a:path>
              </a:pathLst>
            </a:custGeom>
            <a:solidFill>
              <a:srgbClr val="ED7E3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lt1">
                <a:hueOff val="0"/>
                <a:satOff val="0"/>
                <a:lumOff val="0"/>
                <a:alphaOff val="0"/>
              </a:schemeClr>
            </a:lnRef>
            <a:fillRef idx="1">
              <a:schemeClr val="accent3">
                <a:hueOff val="10000235"/>
                <a:satOff val="-15004"/>
                <a:lumOff val="-2440"/>
                <a:alphaOff val="0"/>
              </a:schemeClr>
            </a:fillRef>
            <a:effectRef idx="0">
              <a:schemeClr val="accent3">
                <a:hueOff val="10000235"/>
                <a:satOff val="-15004"/>
                <a:lumOff val="-2440"/>
                <a:alphaOff val="0"/>
              </a:schemeClr>
            </a:effectRef>
            <a:fontRef idx="minor">
              <a:schemeClr val="lt1"/>
            </a:fontRef>
          </p:style>
          <p:txBody>
            <a:bodyPr spcFirstLastPara="0" vert="horz" wrap="square" lIns="126419" tIns="126419" rIns="126419" bIns="126419" numCol="1" spcCol="1270" anchor="ctr" anchorCtr="0">
              <a:noAutofit/>
            </a:bodyPr>
            <a:lstStyle/>
            <a:p>
              <a:pPr algn="ctr" defTabSz="355600">
                <a:lnSpc>
                  <a:spcPct val="90000"/>
                </a:lnSpc>
                <a:spcBef>
                  <a:spcPct val="0"/>
                </a:spcBef>
                <a:spcAft>
                  <a:spcPct val="35000"/>
                </a:spcAft>
              </a:pPr>
              <a:r>
                <a:rPr lang="es-ES" b="1" dirty="0">
                  <a:solidFill>
                    <a:schemeClr val="tx1"/>
                  </a:solidFill>
                </a:rPr>
                <a:t>Autoridad de Gestión</a:t>
              </a:r>
            </a:p>
          </p:txBody>
        </p:sp>
        <p:sp>
          <p:nvSpPr>
            <p:cNvPr id="19" name="Flecha arriba 44"/>
            <p:cNvSpPr/>
            <p:nvPr/>
          </p:nvSpPr>
          <p:spPr>
            <a:xfrm rot="16200000" flipH="1">
              <a:off x="6345353" y="4908216"/>
              <a:ext cx="781200" cy="1846121"/>
            </a:xfrm>
            <a:custGeom>
              <a:avLst/>
              <a:gdLst>
                <a:gd name="connsiteX0" fmla="*/ 0 w 1020916"/>
                <a:gd name="connsiteY0" fmla="*/ 510458 h 1507695"/>
                <a:gd name="connsiteX1" fmla="*/ 510458 w 1020916"/>
                <a:gd name="connsiteY1" fmla="*/ 0 h 1507695"/>
                <a:gd name="connsiteX2" fmla="*/ 1020916 w 1020916"/>
                <a:gd name="connsiteY2" fmla="*/ 510458 h 1507695"/>
                <a:gd name="connsiteX3" fmla="*/ 765687 w 1020916"/>
                <a:gd name="connsiteY3" fmla="*/ 510458 h 1507695"/>
                <a:gd name="connsiteX4" fmla="*/ 765687 w 1020916"/>
                <a:gd name="connsiteY4" fmla="*/ 1507695 h 1507695"/>
                <a:gd name="connsiteX5" fmla="*/ 255229 w 1020916"/>
                <a:gd name="connsiteY5" fmla="*/ 1507695 h 1507695"/>
                <a:gd name="connsiteX6" fmla="*/ 255229 w 1020916"/>
                <a:gd name="connsiteY6" fmla="*/ 510458 h 1507695"/>
                <a:gd name="connsiteX7" fmla="*/ 0 w 1020916"/>
                <a:gd name="connsiteY7" fmla="*/ 510458 h 1507695"/>
                <a:gd name="connsiteX0" fmla="*/ 0 w 1020916"/>
                <a:gd name="connsiteY0" fmla="*/ 329386 h 1326623"/>
                <a:gd name="connsiteX1" fmla="*/ 528568 w 1020916"/>
                <a:gd name="connsiteY1" fmla="*/ 0 h 1326623"/>
                <a:gd name="connsiteX2" fmla="*/ 1020916 w 1020916"/>
                <a:gd name="connsiteY2" fmla="*/ 329386 h 1326623"/>
                <a:gd name="connsiteX3" fmla="*/ 765687 w 1020916"/>
                <a:gd name="connsiteY3" fmla="*/ 329386 h 1326623"/>
                <a:gd name="connsiteX4" fmla="*/ 765687 w 1020916"/>
                <a:gd name="connsiteY4" fmla="*/ 1326623 h 1326623"/>
                <a:gd name="connsiteX5" fmla="*/ 255229 w 1020916"/>
                <a:gd name="connsiteY5" fmla="*/ 1326623 h 1326623"/>
                <a:gd name="connsiteX6" fmla="*/ 255229 w 1020916"/>
                <a:gd name="connsiteY6" fmla="*/ 329386 h 1326623"/>
                <a:gd name="connsiteX7" fmla="*/ 0 w 1020916"/>
                <a:gd name="connsiteY7" fmla="*/ 329386 h 1326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20916" h="1326623">
                  <a:moveTo>
                    <a:pt x="0" y="329386"/>
                  </a:moveTo>
                  <a:lnTo>
                    <a:pt x="528568" y="0"/>
                  </a:lnTo>
                  <a:lnTo>
                    <a:pt x="1020916" y="329386"/>
                  </a:lnTo>
                  <a:lnTo>
                    <a:pt x="765687" y="329386"/>
                  </a:lnTo>
                  <a:lnTo>
                    <a:pt x="765687" y="1326623"/>
                  </a:lnTo>
                  <a:lnTo>
                    <a:pt x="255229" y="1326623"/>
                  </a:lnTo>
                  <a:lnTo>
                    <a:pt x="255229" y="329386"/>
                  </a:lnTo>
                  <a:lnTo>
                    <a:pt x="0" y="329386"/>
                  </a:lnTo>
                  <a:close/>
                </a:path>
              </a:pathLst>
            </a:custGeom>
            <a:solidFill>
              <a:srgbClr val="ED7E33"/>
            </a:solidFill>
            <a:scene3d>
              <a:camera prst="orthographicFront"/>
              <a:lightRig rig="chilly" dir="t"/>
            </a:scene3d>
            <a:sp3d z="-70000" extrusionH="1700" prstMaterial="translucentPowder">
              <a:bevelT w="25400" h="6350" prst="softRound"/>
              <a:bevelB w="0" h="0" prst="convex"/>
            </a:sp3d>
          </p:spPr>
          <p:style>
            <a:lnRef idx="0">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sp>
        <p:sp>
          <p:nvSpPr>
            <p:cNvPr id="20" name="CuadroTexto 19"/>
            <p:cNvSpPr txBox="1"/>
            <p:nvPr/>
          </p:nvSpPr>
          <p:spPr>
            <a:xfrm>
              <a:off x="5756669" y="2487182"/>
              <a:ext cx="1664178" cy="340298"/>
            </a:xfrm>
            <a:prstGeom prst="rect">
              <a:avLst/>
            </a:prstGeom>
            <a:noFill/>
          </p:spPr>
          <p:txBody>
            <a:bodyPr wrap="square" rtlCol="0" anchor="ctr">
              <a:spAutoFit/>
            </a:bodyPr>
            <a:lstStyle/>
            <a:p>
              <a:r>
                <a:rPr lang="es-ES" sz="1500" b="1" dirty="0" smtClean="0"/>
                <a:t>Solicitud </a:t>
              </a:r>
              <a:r>
                <a:rPr lang="es-ES" sz="1500" b="1" dirty="0"/>
                <a:t>de pago</a:t>
              </a:r>
            </a:p>
          </p:txBody>
        </p:sp>
        <p:sp>
          <p:nvSpPr>
            <p:cNvPr id="21" name="CuadroTexto 20"/>
            <p:cNvSpPr txBox="1"/>
            <p:nvPr/>
          </p:nvSpPr>
          <p:spPr>
            <a:xfrm>
              <a:off x="5949659" y="5677870"/>
              <a:ext cx="1968147" cy="340298"/>
            </a:xfrm>
            <a:prstGeom prst="rect">
              <a:avLst/>
            </a:prstGeom>
            <a:noFill/>
          </p:spPr>
          <p:txBody>
            <a:bodyPr wrap="square" rtlCol="0" anchor="ctr">
              <a:spAutoFit/>
            </a:bodyPr>
            <a:lstStyle/>
            <a:p>
              <a:r>
                <a:rPr lang="es-ES" sz="1500" b="1" dirty="0" smtClean="0"/>
                <a:t>Propuesta </a:t>
              </a:r>
              <a:r>
                <a:rPr lang="es-ES" sz="1500" b="1" dirty="0"/>
                <a:t>de pago</a:t>
              </a:r>
            </a:p>
          </p:txBody>
        </p:sp>
      </p:grpSp>
      <p:sp>
        <p:nvSpPr>
          <p:cNvPr id="22" name="Rectángulo redondeado 21"/>
          <p:cNvSpPr/>
          <p:nvPr/>
        </p:nvSpPr>
        <p:spPr>
          <a:xfrm>
            <a:off x="2180435" y="1142883"/>
            <a:ext cx="5447960" cy="576789"/>
          </a:xfrm>
          <a:prstGeom prst="roundRect">
            <a:avLst/>
          </a:prstGeom>
          <a:solidFill>
            <a:srgbClr val="0000FF"/>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Text Box 20"/>
          <p:cNvSpPr txBox="1">
            <a:spLocks noChangeArrowheads="1"/>
          </p:cNvSpPr>
          <p:nvPr/>
        </p:nvSpPr>
        <p:spPr bwMode="auto">
          <a:xfrm>
            <a:off x="2265530" y="1099576"/>
            <a:ext cx="5317067"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eaLnBrk="0" hangingPunct="0">
              <a:defRPr>
                <a:solidFill>
                  <a:schemeClr val="tx1"/>
                </a:solidFill>
                <a:latin typeface="Arial" charset="0"/>
              </a:defRPr>
            </a:lvl2pPr>
            <a:lvl3pPr eaLnBrk="0" hangingPunct="0">
              <a:defRPr>
                <a:solidFill>
                  <a:schemeClr val="tx1"/>
                </a:solidFill>
                <a:latin typeface="Arial" charset="0"/>
              </a:defRPr>
            </a:lvl3pPr>
            <a:lvl4pPr eaLnBrk="0" hangingPunct="0">
              <a:defRPr>
                <a:solidFill>
                  <a:schemeClr val="tx1"/>
                </a:solidFill>
                <a:latin typeface="Arial" charset="0"/>
              </a:defRPr>
            </a:lvl4pPr>
            <a:lvl5pPr eaLnBrk="0" hangingPunct="0">
              <a:defRPr>
                <a:solidFill>
                  <a:schemeClr val="tx1"/>
                </a:solidFill>
                <a:latin typeface="Arial" charset="0"/>
              </a:defRPr>
            </a:lvl5pPr>
            <a:lvl6pPr marL="457200" eaLnBrk="0" fontAlgn="base" hangingPunct="0">
              <a:spcBef>
                <a:spcPct val="0"/>
              </a:spcBef>
              <a:spcAft>
                <a:spcPct val="0"/>
              </a:spcAft>
              <a:defRPr>
                <a:solidFill>
                  <a:schemeClr val="tx1"/>
                </a:solidFill>
                <a:latin typeface="Arial" charset="0"/>
              </a:defRPr>
            </a:lvl6pPr>
            <a:lvl7pPr marL="914400" eaLnBrk="0" fontAlgn="base" hangingPunct="0">
              <a:spcBef>
                <a:spcPct val="0"/>
              </a:spcBef>
              <a:spcAft>
                <a:spcPct val="0"/>
              </a:spcAft>
              <a:defRPr>
                <a:solidFill>
                  <a:schemeClr val="tx1"/>
                </a:solidFill>
                <a:latin typeface="Arial" charset="0"/>
              </a:defRPr>
            </a:lvl7pPr>
            <a:lvl8pPr marL="1371600" eaLnBrk="0" fontAlgn="base" hangingPunct="0">
              <a:spcBef>
                <a:spcPct val="0"/>
              </a:spcBef>
              <a:spcAft>
                <a:spcPct val="0"/>
              </a:spcAft>
              <a:defRPr>
                <a:solidFill>
                  <a:schemeClr val="tx1"/>
                </a:solidFill>
                <a:latin typeface="Arial" charset="0"/>
              </a:defRPr>
            </a:lvl8pPr>
            <a:lvl9pPr marL="1828800" eaLnBrk="0" fontAlgn="base" hangingPunct="0">
              <a:spcBef>
                <a:spcPct val="0"/>
              </a:spcBef>
              <a:spcAft>
                <a:spcPct val="0"/>
              </a:spcAft>
              <a:defRPr>
                <a:solidFill>
                  <a:schemeClr val="tx1"/>
                </a:solidFill>
                <a:latin typeface="Arial" charset="0"/>
              </a:defRPr>
            </a:lvl9pPr>
          </a:lstStyle>
          <a:p>
            <a:pPr algn="ctr" eaLnBrk="1" hangingPunct="1">
              <a:buClrTx/>
              <a:buFontTx/>
              <a:buNone/>
            </a:pPr>
            <a:r>
              <a:rPr lang="en-GB" altLang="es-ES" sz="2400" b="1" dirty="0" err="1">
                <a:solidFill>
                  <a:schemeClr val="bg1"/>
                </a:solidFill>
                <a:latin typeface="Tahoma" pitchFamily="34" charset="0"/>
              </a:rPr>
              <a:t>Circuito</a:t>
            </a:r>
            <a:r>
              <a:rPr lang="en-GB" altLang="es-ES" sz="2400" b="1" dirty="0">
                <a:solidFill>
                  <a:schemeClr val="bg1"/>
                </a:solidFill>
                <a:latin typeface="Tahoma" pitchFamily="34" charset="0"/>
              </a:rPr>
              <a:t> </a:t>
            </a:r>
            <a:r>
              <a:rPr lang="en-GB" altLang="es-ES" sz="2400" b="1" dirty="0" err="1">
                <a:solidFill>
                  <a:schemeClr val="bg1"/>
                </a:solidFill>
                <a:latin typeface="Tahoma" pitchFamily="34" charset="0"/>
              </a:rPr>
              <a:t>financiero</a:t>
            </a:r>
            <a:r>
              <a:rPr lang="en-GB" altLang="es-ES" sz="2400" b="1" dirty="0">
                <a:solidFill>
                  <a:schemeClr val="bg1"/>
                </a:solidFill>
                <a:latin typeface="Tahoma" pitchFamily="34" charset="0"/>
              </a:rPr>
              <a:t> del </a:t>
            </a:r>
            <a:r>
              <a:rPr lang="en-GB" altLang="es-ES" sz="2400" b="1" dirty="0" err="1">
                <a:solidFill>
                  <a:schemeClr val="bg1"/>
                </a:solidFill>
                <a:latin typeface="Tahoma" pitchFamily="34" charset="0"/>
              </a:rPr>
              <a:t>proyecto</a:t>
            </a:r>
            <a:endParaRPr lang="en-GB" altLang="es-ES" sz="2400" b="1" dirty="0">
              <a:solidFill>
                <a:schemeClr val="bg1"/>
              </a:solidFill>
              <a:latin typeface="Tahoma" pitchFamily="34" charset="0"/>
            </a:endParaRPr>
          </a:p>
        </p:txBody>
      </p:sp>
    </p:spTree>
    <p:extLst>
      <p:ext uri="{BB962C8B-B14F-4D97-AF65-F5344CB8AC3E}">
        <p14:creationId xmlns:p14="http://schemas.microsoft.com/office/powerpoint/2010/main" val="31748435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04333" y="1692552"/>
            <a:ext cx="7746999" cy="523220"/>
          </a:xfrm>
          <a:prstGeom prst="rect">
            <a:avLst/>
          </a:prstGeom>
          <a:noFill/>
          <a:ln>
            <a:noFill/>
          </a:ln>
        </p:spPr>
        <p:txBody>
          <a:bodyPr wrap="square">
            <a:spAutoFit/>
          </a:bodyPr>
          <a:lstStyle/>
          <a:p>
            <a:pPr algn="ctr"/>
            <a:r>
              <a:rPr lang="es-ES" sz="2800" b="1" dirty="0">
                <a:solidFill>
                  <a:srgbClr val="C00000"/>
                </a:solidFill>
              </a:rPr>
              <a:t>Plazos:</a:t>
            </a:r>
            <a:r>
              <a:rPr lang="es-ES" sz="2400" dirty="0">
                <a:solidFill>
                  <a:srgbClr val="C00000"/>
                </a:solidFill>
              </a:rPr>
              <a:t> </a:t>
            </a:r>
            <a:r>
              <a:rPr lang="es-ES" sz="2400" dirty="0">
                <a:solidFill>
                  <a:srgbClr val="0000FF"/>
                </a:solidFill>
              </a:rPr>
              <a:t>art. 23, apartado 4 del Reglamento (UE) 1299/2013 </a:t>
            </a:r>
          </a:p>
        </p:txBody>
      </p:sp>
      <p:sp>
        <p:nvSpPr>
          <p:cNvPr id="3" name="CuadroTexto 12"/>
          <p:cNvSpPr txBox="1"/>
          <p:nvPr/>
        </p:nvSpPr>
        <p:spPr>
          <a:xfrm>
            <a:off x="804333" y="2536067"/>
            <a:ext cx="7425267" cy="1938992"/>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s-ES" sz="2000" dirty="0" smtClean="0"/>
              <a:t>Total: </a:t>
            </a:r>
            <a:r>
              <a:rPr lang="es-ES" sz="2000" dirty="0" smtClean="0">
                <a:solidFill>
                  <a:srgbClr val="C00000"/>
                </a:solidFill>
              </a:rPr>
              <a:t>3 meses </a:t>
            </a:r>
            <a:r>
              <a:rPr lang="es-ES" sz="2000" dirty="0" smtClean="0"/>
              <a:t>a partir de la presentación de los documentos por el beneficiario</a:t>
            </a:r>
          </a:p>
          <a:p>
            <a:pPr marL="285750" indent="-285750">
              <a:lnSpc>
                <a:spcPct val="150000"/>
              </a:lnSpc>
              <a:buFont typeface="Wingdings" panose="05000000000000000000" pitchFamily="2" charset="2"/>
              <a:buChar char="ü"/>
            </a:pPr>
            <a:r>
              <a:rPr lang="es-ES" sz="2000" dirty="0" smtClean="0"/>
              <a:t>Verificación / controlador: </a:t>
            </a:r>
            <a:r>
              <a:rPr lang="es-ES" sz="2000" dirty="0" smtClean="0">
                <a:solidFill>
                  <a:srgbClr val="C00000"/>
                </a:solidFill>
              </a:rPr>
              <a:t>30 </a:t>
            </a:r>
            <a:r>
              <a:rPr lang="es-ES" sz="2000" dirty="0">
                <a:solidFill>
                  <a:srgbClr val="C00000"/>
                </a:solidFill>
              </a:rPr>
              <a:t>días naturales</a:t>
            </a:r>
            <a:endParaRPr lang="es-ES" sz="2000" dirty="0" smtClean="0">
              <a:solidFill>
                <a:srgbClr val="C00000"/>
              </a:solidFill>
            </a:endParaRPr>
          </a:p>
          <a:p>
            <a:pPr marL="285750" indent="-285750">
              <a:lnSpc>
                <a:spcPct val="150000"/>
              </a:lnSpc>
              <a:buFont typeface="Wingdings" panose="05000000000000000000" pitchFamily="2" charset="2"/>
              <a:buChar char="ü"/>
            </a:pPr>
            <a:r>
              <a:rPr lang="es-ES" sz="2000" dirty="0" smtClean="0"/>
              <a:t>Validación / Autoridad Nacional: </a:t>
            </a:r>
            <a:r>
              <a:rPr lang="es-ES" sz="2000" dirty="0">
                <a:solidFill>
                  <a:srgbClr val="C00000"/>
                </a:solidFill>
              </a:rPr>
              <a:t>40 días naturales</a:t>
            </a:r>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7082" y="4267200"/>
            <a:ext cx="3524250" cy="2590800"/>
          </a:xfrm>
          <a:prstGeom prst="rect">
            <a:avLst/>
          </a:prstGeom>
        </p:spPr>
      </p:pic>
      <p:sp>
        <p:nvSpPr>
          <p:cNvPr id="7" name="CuadroTexto 6"/>
          <p:cNvSpPr txBox="1"/>
          <p:nvPr/>
        </p:nvSpPr>
        <p:spPr>
          <a:xfrm>
            <a:off x="778927" y="997294"/>
            <a:ext cx="7873999" cy="461665"/>
          </a:xfrm>
          <a:prstGeom prst="rect">
            <a:avLst/>
          </a:prstGeom>
          <a:solidFill>
            <a:schemeClr val="accent1">
              <a:lumMod val="20000"/>
              <a:lumOff val="80000"/>
            </a:schemeClr>
          </a:solidFill>
        </p:spPr>
        <p:txBody>
          <a:bodyPr wrap="square" rtlCol="0">
            <a:spAutoFit/>
          </a:bodyPr>
          <a:lstStyle/>
          <a:p>
            <a:pPr algn="ctr"/>
            <a:r>
              <a:rPr lang="es-ES" sz="2400" b="1" dirty="0" smtClean="0">
                <a:solidFill>
                  <a:srgbClr val="0000FF"/>
                </a:solidFill>
              </a:rPr>
              <a:t>Verificaciones </a:t>
            </a:r>
            <a:r>
              <a:rPr lang="es-ES" sz="2400" b="1" dirty="0">
                <a:solidFill>
                  <a:srgbClr val="0000FF"/>
                </a:solidFill>
              </a:rPr>
              <a:t>administrativas (</a:t>
            </a:r>
            <a:r>
              <a:rPr lang="es-ES" sz="2400" b="1" dirty="0" smtClean="0">
                <a:solidFill>
                  <a:srgbClr val="0000FF"/>
                </a:solidFill>
              </a:rPr>
              <a:t>II)</a:t>
            </a:r>
            <a:endParaRPr lang="es-ES" sz="2400" b="1" dirty="0">
              <a:solidFill>
                <a:srgbClr val="0000FF"/>
              </a:solidFill>
            </a:endParaRPr>
          </a:p>
        </p:txBody>
      </p:sp>
    </p:spTree>
    <p:extLst>
      <p:ext uri="{BB962C8B-B14F-4D97-AF65-F5344CB8AC3E}">
        <p14:creationId xmlns:p14="http://schemas.microsoft.com/office/powerpoint/2010/main" val="18640900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776973" y="2246272"/>
            <a:ext cx="7877907" cy="3123932"/>
          </a:xfrm>
          <a:prstGeom prst="rect">
            <a:avLst/>
          </a:prstGeom>
          <a:noFill/>
        </p:spPr>
        <p:txBody>
          <a:bodyPr wrap="square" rtlCol="0">
            <a:spAutoFit/>
          </a:bodyPr>
          <a:lstStyle/>
          <a:p>
            <a:r>
              <a:rPr lang="es-ES" sz="2800" dirty="0" smtClean="0">
                <a:solidFill>
                  <a:srgbClr val="0000FF"/>
                </a:solidFill>
              </a:rPr>
              <a:t>El control implica verificar:</a:t>
            </a:r>
          </a:p>
          <a:p>
            <a:endParaRPr lang="es-ES" dirty="0" smtClean="0"/>
          </a:p>
          <a:p>
            <a:pPr marL="285750" indent="-285750" algn="just">
              <a:spcBef>
                <a:spcPts val="600"/>
              </a:spcBef>
              <a:spcAft>
                <a:spcPts val="600"/>
              </a:spcAft>
              <a:buFont typeface="Wingdings" panose="05000000000000000000" pitchFamily="2" charset="2"/>
              <a:buChar char="Ø"/>
            </a:pPr>
            <a:r>
              <a:rPr lang="es-ES" b="1" dirty="0" smtClean="0">
                <a:latin typeface="Arial" panose="020B0604020202020204" pitchFamily="34" charset="0"/>
                <a:cs typeface="Arial" panose="020B0604020202020204" pitchFamily="34" charset="0"/>
              </a:rPr>
              <a:t>La regularidad del gasto: </a:t>
            </a:r>
            <a:r>
              <a:rPr lang="es-ES" dirty="0" smtClean="0">
                <a:latin typeface="Arial" panose="020B0604020202020204" pitchFamily="34" charset="0"/>
                <a:cs typeface="Arial" panose="020B0604020202020204" pitchFamily="34" charset="0"/>
              </a:rPr>
              <a:t>realidad del gasto y de la prestación de los bienes y servicios</a:t>
            </a:r>
          </a:p>
          <a:p>
            <a:pPr marL="285750" indent="-285750" algn="just">
              <a:spcBef>
                <a:spcPts val="600"/>
              </a:spcBef>
              <a:spcAft>
                <a:spcPts val="600"/>
              </a:spcAft>
              <a:buFont typeface="Wingdings" panose="05000000000000000000" pitchFamily="2" charset="2"/>
              <a:buChar char="Ø"/>
            </a:pPr>
            <a:r>
              <a:rPr lang="es-ES" b="1" dirty="0" smtClean="0">
                <a:latin typeface="Arial" panose="020B0604020202020204" pitchFamily="34" charset="0"/>
                <a:cs typeface="Arial" panose="020B0604020202020204" pitchFamily="34" charset="0"/>
              </a:rPr>
              <a:t>La legalidad del gasto: </a:t>
            </a:r>
            <a:r>
              <a:rPr lang="es-ES" dirty="0" smtClean="0">
                <a:latin typeface="Arial" panose="020B0604020202020204" pitchFamily="34" charset="0"/>
                <a:cs typeface="Arial" panose="020B0604020202020204" pitchFamily="34" charset="0"/>
              </a:rPr>
              <a:t>verificación del respeto de la normativa nacional y comunitaria</a:t>
            </a:r>
          </a:p>
          <a:p>
            <a:pPr marL="285750" indent="-285750" algn="just">
              <a:spcBef>
                <a:spcPts val="600"/>
              </a:spcBef>
              <a:spcAft>
                <a:spcPts val="600"/>
              </a:spcAft>
              <a:buFont typeface="Wingdings" panose="05000000000000000000" pitchFamily="2" charset="2"/>
              <a:buChar char="Ø"/>
            </a:pPr>
            <a:r>
              <a:rPr lang="es-ES" b="1" dirty="0" smtClean="0">
                <a:latin typeface="Arial" panose="020B0604020202020204" pitchFamily="34" charset="0"/>
                <a:cs typeface="Arial" panose="020B0604020202020204" pitchFamily="34" charset="0"/>
              </a:rPr>
              <a:t>La elegibilidad del gasto: </a:t>
            </a:r>
            <a:r>
              <a:rPr lang="es-ES" dirty="0" smtClean="0">
                <a:latin typeface="Arial" panose="020B0604020202020204" pitchFamily="34" charset="0"/>
                <a:cs typeface="Arial" panose="020B0604020202020204" pitchFamily="34" charset="0"/>
              </a:rPr>
              <a:t>coherencia del gasto con el Acuerdo entre la Autoridad de Gestión y el Beneficiario Principal (documento contractual que establece las condiciones de ejecución de la operación aprobada). </a:t>
            </a:r>
            <a:endParaRPr lang="es-ES" dirty="0">
              <a:latin typeface="Arial" panose="020B0604020202020204" pitchFamily="34" charset="0"/>
              <a:cs typeface="Arial" panose="020B0604020202020204" pitchFamily="34" charset="0"/>
            </a:endParaRPr>
          </a:p>
        </p:txBody>
      </p:sp>
      <p:sp>
        <p:nvSpPr>
          <p:cNvPr id="4" name="CuadroTexto 3"/>
          <p:cNvSpPr txBox="1"/>
          <p:nvPr/>
        </p:nvSpPr>
        <p:spPr>
          <a:xfrm>
            <a:off x="778928" y="1093890"/>
            <a:ext cx="7873999" cy="461665"/>
          </a:xfrm>
          <a:prstGeom prst="rect">
            <a:avLst/>
          </a:prstGeom>
          <a:solidFill>
            <a:schemeClr val="accent1">
              <a:lumMod val="20000"/>
              <a:lumOff val="80000"/>
            </a:schemeClr>
          </a:solidFill>
        </p:spPr>
        <p:txBody>
          <a:bodyPr wrap="square" rtlCol="0">
            <a:spAutoFit/>
          </a:bodyPr>
          <a:lstStyle/>
          <a:p>
            <a:pPr algn="ctr"/>
            <a:r>
              <a:rPr lang="es-ES" sz="2400" b="1" dirty="0" smtClean="0">
                <a:solidFill>
                  <a:srgbClr val="0000FF"/>
                </a:solidFill>
              </a:rPr>
              <a:t>Verificaciones del art. 125.4  R. (UE) 1303/2013</a:t>
            </a:r>
          </a:p>
        </p:txBody>
      </p:sp>
    </p:spTree>
    <p:extLst>
      <p:ext uri="{BB962C8B-B14F-4D97-AF65-F5344CB8AC3E}">
        <p14:creationId xmlns:p14="http://schemas.microsoft.com/office/powerpoint/2010/main" val="2044350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778928" y="1093890"/>
            <a:ext cx="7873999" cy="461665"/>
          </a:xfrm>
          <a:prstGeom prst="rect">
            <a:avLst/>
          </a:prstGeom>
          <a:solidFill>
            <a:schemeClr val="accent1">
              <a:lumMod val="20000"/>
              <a:lumOff val="80000"/>
            </a:schemeClr>
          </a:solidFill>
        </p:spPr>
        <p:txBody>
          <a:bodyPr wrap="square" rtlCol="0">
            <a:spAutoFit/>
          </a:bodyPr>
          <a:lstStyle/>
          <a:p>
            <a:pPr algn="ctr"/>
            <a:r>
              <a:rPr lang="es-ES" sz="2400" b="1" dirty="0" smtClean="0">
                <a:solidFill>
                  <a:srgbClr val="0000FF"/>
                </a:solidFill>
              </a:rPr>
              <a:t>Verificaciones del art. 125.4  R. (UE) 1303/2013</a:t>
            </a:r>
          </a:p>
        </p:txBody>
      </p:sp>
      <p:sp>
        <p:nvSpPr>
          <p:cNvPr id="7" name="Rectángulo redondeado 6"/>
          <p:cNvSpPr/>
          <p:nvPr/>
        </p:nvSpPr>
        <p:spPr>
          <a:xfrm>
            <a:off x="1698954" y="1840467"/>
            <a:ext cx="2269067" cy="524933"/>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p:cNvSpPr/>
          <p:nvPr/>
        </p:nvSpPr>
        <p:spPr>
          <a:xfrm>
            <a:off x="5288821" y="1845409"/>
            <a:ext cx="2269067" cy="524933"/>
          </a:xfrm>
          <a:prstGeom prst="round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CuadroTexto 8"/>
          <p:cNvSpPr txBox="1"/>
          <p:nvPr/>
        </p:nvSpPr>
        <p:spPr>
          <a:xfrm>
            <a:off x="1813265" y="1887221"/>
            <a:ext cx="2040444" cy="400110"/>
          </a:xfrm>
          <a:prstGeom prst="rect">
            <a:avLst/>
          </a:prstGeom>
          <a:noFill/>
        </p:spPr>
        <p:txBody>
          <a:bodyPr wrap="square" rtlCol="0">
            <a:spAutoFit/>
          </a:bodyPr>
          <a:lstStyle/>
          <a:p>
            <a:pPr algn="ctr"/>
            <a:r>
              <a:rPr lang="es-ES" sz="2000" b="1" dirty="0" smtClean="0">
                <a:solidFill>
                  <a:schemeClr val="accent2">
                    <a:lumMod val="75000"/>
                  </a:schemeClr>
                </a:solidFill>
              </a:rPr>
              <a:t>Administrativas</a:t>
            </a:r>
            <a:endParaRPr lang="es-ES" sz="2000" b="1" dirty="0">
              <a:solidFill>
                <a:schemeClr val="accent2">
                  <a:lumMod val="75000"/>
                </a:schemeClr>
              </a:solidFill>
            </a:endParaRPr>
          </a:p>
        </p:txBody>
      </p:sp>
      <p:sp>
        <p:nvSpPr>
          <p:cNvPr id="10" name="CuadroTexto 9"/>
          <p:cNvSpPr txBox="1"/>
          <p:nvPr/>
        </p:nvSpPr>
        <p:spPr>
          <a:xfrm>
            <a:off x="5394667" y="1900953"/>
            <a:ext cx="2040444" cy="400110"/>
          </a:xfrm>
          <a:prstGeom prst="rect">
            <a:avLst/>
          </a:prstGeom>
          <a:noFill/>
        </p:spPr>
        <p:txBody>
          <a:bodyPr wrap="square" rtlCol="0">
            <a:spAutoFit/>
          </a:bodyPr>
          <a:lstStyle/>
          <a:p>
            <a:pPr algn="ctr"/>
            <a:r>
              <a:rPr lang="es-ES" sz="2000" b="1" dirty="0" smtClean="0">
                <a:solidFill>
                  <a:schemeClr val="accent6">
                    <a:lumMod val="75000"/>
                  </a:schemeClr>
                </a:solidFill>
              </a:rPr>
              <a:t>Sobre el terreno</a:t>
            </a:r>
            <a:endParaRPr lang="es-ES" sz="2000" b="1" dirty="0">
              <a:solidFill>
                <a:schemeClr val="accent6">
                  <a:lumMod val="75000"/>
                </a:schemeClr>
              </a:solidFill>
            </a:endParaRPr>
          </a:p>
        </p:txBody>
      </p:sp>
      <p:sp>
        <p:nvSpPr>
          <p:cNvPr id="11" name="CuadroTexto 10"/>
          <p:cNvSpPr txBox="1"/>
          <p:nvPr/>
        </p:nvSpPr>
        <p:spPr>
          <a:xfrm>
            <a:off x="778928" y="3031960"/>
            <a:ext cx="7432347" cy="2523768"/>
          </a:xfrm>
          <a:prstGeom prst="rect">
            <a:avLst/>
          </a:prstGeom>
          <a:noFill/>
        </p:spPr>
        <p:txBody>
          <a:bodyPr wrap="square" rtlCol="0">
            <a:spAutoFit/>
          </a:bodyPr>
          <a:lstStyle/>
          <a:p>
            <a:pPr marL="285750" indent="-285750">
              <a:buFont typeface="Wingdings" panose="05000000000000000000" pitchFamily="2" charset="2"/>
              <a:buChar char="ü"/>
            </a:pPr>
            <a:r>
              <a:rPr lang="es-ES" sz="2000" dirty="0" smtClean="0"/>
              <a:t>Entrega de productos / prestación de servicios</a:t>
            </a:r>
          </a:p>
          <a:p>
            <a:endParaRPr lang="es-ES" sz="2000" dirty="0" smtClean="0"/>
          </a:p>
          <a:p>
            <a:pPr marL="285750" indent="-285750">
              <a:buFont typeface="Wingdings" panose="05000000000000000000" pitchFamily="2" charset="2"/>
              <a:buChar char="ü"/>
            </a:pPr>
            <a:r>
              <a:rPr lang="es-ES" sz="2000" dirty="0" smtClean="0"/>
              <a:t>Pago efectivo del gasto declarado</a:t>
            </a:r>
          </a:p>
          <a:p>
            <a:pPr marL="285750" indent="-285750">
              <a:buFont typeface="Wingdings" panose="05000000000000000000" pitchFamily="2" charset="2"/>
              <a:buChar char="ü"/>
            </a:pPr>
            <a:endParaRPr lang="es-ES" sz="2000" dirty="0" smtClean="0"/>
          </a:p>
          <a:p>
            <a:pPr marL="285750" indent="-285750">
              <a:lnSpc>
                <a:spcPct val="130000"/>
              </a:lnSpc>
              <a:buFont typeface="Wingdings" panose="05000000000000000000" pitchFamily="2" charset="2"/>
              <a:buChar char="ü"/>
            </a:pPr>
            <a:r>
              <a:rPr lang="es-ES" sz="2000" dirty="0" smtClean="0"/>
              <a:t>Contabilidad diferenciada / un código contable por operación</a:t>
            </a:r>
          </a:p>
          <a:p>
            <a:pPr marL="285750" indent="-285750">
              <a:lnSpc>
                <a:spcPct val="130000"/>
              </a:lnSpc>
              <a:buFont typeface="Wingdings" panose="05000000000000000000" pitchFamily="2" charset="2"/>
              <a:buChar char="ü"/>
            </a:pPr>
            <a:r>
              <a:rPr lang="es-ES" sz="2000" dirty="0" smtClean="0"/>
              <a:t>Aplicación de medidas antifraude</a:t>
            </a:r>
          </a:p>
          <a:p>
            <a:pPr marL="285750" indent="-285750">
              <a:lnSpc>
                <a:spcPct val="130000"/>
              </a:lnSpc>
              <a:buFont typeface="Wingdings" panose="05000000000000000000" pitchFamily="2" charset="2"/>
              <a:buChar char="ü"/>
            </a:pPr>
            <a:r>
              <a:rPr lang="es-ES" sz="2000" dirty="0" smtClean="0"/>
              <a:t>Pista de auditoría apropiada</a:t>
            </a:r>
            <a:endParaRPr lang="es-ES" sz="2000" dirty="0"/>
          </a:p>
        </p:txBody>
      </p:sp>
      <p:sp>
        <p:nvSpPr>
          <p:cNvPr id="12" name="CuadroTexto 11"/>
          <p:cNvSpPr txBox="1"/>
          <p:nvPr/>
        </p:nvSpPr>
        <p:spPr>
          <a:xfrm>
            <a:off x="3479805" y="2544542"/>
            <a:ext cx="2201333" cy="400110"/>
          </a:xfrm>
          <a:prstGeom prst="rect">
            <a:avLst/>
          </a:prstGeom>
          <a:noFill/>
        </p:spPr>
        <p:txBody>
          <a:bodyPr wrap="square" rtlCol="0">
            <a:spAutoFit/>
          </a:bodyPr>
          <a:lstStyle/>
          <a:p>
            <a:r>
              <a:rPr lang="es-ES" sz="2000" b="1" dirty="0" smtClean="0">
                <a:solidFill>
                  <a:srgbClr val="FF0000"/>
                </a:solidFill>
              </a:rPr>
              <a:t>Comprobación de:</a:t>
            </a:r>
            <a:endParaRPr lang="es-ES" sz="2000" b="1" dirty="0">
              <a:solidFill>
                <a:srgbClr val="FF0000"/>
              </a:solidFill>
            </a:endParaRPr>
          </a:p>
        </p:txBody>
      </p:sp>
      <p:pic>
        <p:nvPicPr>
          <p:cNvPr id="16" name="Imagen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18934" y="3617534"/>
            <a:ext cx="1308947" cy="621983"/>
          </a:xfrm>
          <a:prstGeom prst="rect">
            <a:avLst/>
          </a:prstGeom>
          <a:ln>
            <a:solidFill>
              <a:schemeClr val="tx1"/>
            </a:solidFill>
          </a:ln>
        </p:spPr>
      </p:pic>
      <p:pic>
        <p:nvPicPr>
          <p:cNvPr id="18" name="Imagen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88821" y="4727159"/>
            <a:ext cx="1019174" cy="1019174"/>
          </a:xfrm>
          <a:prstGeom prst="rect">
            <a:avLst/>
          </a:prstGeom>
        </p:spPr>
      </p:pic>
      <p:pic>
        <p:nvPicPr>
          <p:cNvPr id="20" name="Imagen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46555" y="2597609"/>
            <a:ext cx="1164720" cy="1204883"/>
          </a:xfrm>
          <a:prstGeom prst="rect">
            <a:avLst/>
          </a:prstGeom>
        </p:spPr>
      </p:pic>
    </p:spTree>
    <p:extLst>
      <p:ext uri="{BB962C8B-B14F-4D97-AF65-F5344CB8AC3E}">
        <p14:creationId xmlns:p14="http://schemas.microsoft.com/office/powerpoint/2010/main" val="38065153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778927" y="997294"/>
            <a:ext cx="7873999" cy="461665"/>
          </a:xfrm>
          <a:prstGeom prst="rect">
            <a:avLst/>
          </a:prstGeom>
          <a:solidFill>
            <a:schemeClr val="accent1">
              <a:lumMod val="20000"/>
              <a:lumOff val="80000"/>
            </a:schemeClr>
          </a:solidFill>
        </p:spPr>
        <p:txBody>
          <a:bodyPr wrap="square" rtlCol="0">
            <a:spAutoFit/>
          </a:bodyPr>
          <a:lstStyle/>
          <a:p>
            <a:pPr algn="ctr"/>
            <a:r>
              <a:rPr lang="es-ES" sz="2400" b="1" dirty="0" smtClean="0">
                <a:solidFill>
                  <a:srgbClr val="0000FF"/>
                </a:solidFill>
              </a:rPr>
              <a:t>Verificaciones </a:t>
            </a:r>
            <a:r>
              <a:rPr lang="es-ES" sz="2400" b="1" dirty="0">
                <a:solidFill>
                  <a:srgbClr val="0000FF"/>
                </a:solidFill>
              </a:rPr>
              <a:t>administrativas (I)</a:t>
            </a:r>
          </a:p>
        </p:txBody>
      </p:sp>
      <p:sp>
        <p:nvSpPr>
          <p:cNvPr id="5" name="CuadroTexto 4"/>
          <p:cNvSpPr txBox="1"/>
          <p:nvPr/>
        </p:nvSpPr>
        <p:spPr>
          <a:xfrm>
            <a:off x="5574790" y="2055207"/>
            <a:ext cx="2489205" cy="369332"/>
          </a:xfrm>
          <a:prstGeom prst="rect">
            <a:avLst/>
          </a:prstGeom>
          <a:noFill/>
        </p:spPr>
        <p:txBody>
          <a:bodyPr wrap="square" rtlCol="0">
            <a:spAutoFit/>
          </a:bodyPr>
          <a:lstStyle/>
          <a:p>
            <a:r>
              <a:rPr lang="es-ES" dirty="0"/>
              <a:t>Plazo: </a:t>
            </a:r>
            <a:r>
              <a:rPr lang="es-ES" b="1" dirty="0">
                <a:solidFill>
                  <a:srgbClr val="FF5050"/>
                </a:solidFill>
              </a:rPr>
              <a:t>30 días naturales</a:t>
            </a:r>
          </a:p>
        </p:txBody>
      </p:sp>
      <p:sp>
        <p:nvSpPr>
          <p:cNvPr id="6" name="CuadroTexto 5"/>
          <p:cNvSpPr txBox="1"/>
          <p:nvPr/>
        </p:nvSpPr>
        <p:spPr>
          <a:xfrm>
            <a:off x="791124" y="1912866"/>
            <a:ext cx="4292605" cy="923330"/>
          </a:xfrm>
          <a:prstGeom prst="rect">
            <a:avLst/>
          </a:prstGeom>
          <a:noFill/>
        </p:spPr>
        <p:txBody>
          <a:bodyPr wrap="square" rtlCol="0">
            <a:spAutoFit/>
          </a:bodyPr>
          <a:lstStyle/>
          <a:p>
            <a:pPr marL="1074738" indent="-1074738"/>
            <a:r>
              <a:rPr lang="es-ES" dirty="0"/>
              <a:t>Alcance:   </a:t>
            </a:r>
            <a:r>
              <a:rPr lang="es-ES" b="1" dirty="0">
                <a:solidFill>
                  <a:srgbClr val="FF0000"/>
                </a:solidFill>
              </a:rPr>
              <a:t>100% declaraciones</a:t>
            </a:r>
          </a:p>
          <a:p>
            <a:pPr marL="896938" indent="-896938"/>
            <a:r>
              <a:rPr lang="es-ES" b="1" dirty="0">
                <a:solidFill>
                  <a:srgbClr val="FF0000"/>
                </a:solidFill>
              </a:rPr>
              <a:t>		100% justificantes de gasto</a:t>
            </a:r>
          </a:p>
          <a:p>
            <a:r>
              <a:rPr lang="es-ES" b="1" dirty="0">
                <a:solidFill>
                  <a:srgbClr val="FF0000"/>
                </a:solidFill>
              </a:rPr>
              <a:t>	</a:t>
            </a:r>
          </a:p>
        </p:txBody>
      </p:sp>
      <p:sp>
        <p:nvSpPr>
          <p:cNvPr id="7" name="CuadroTexto 6"/>
          <p:cNvSpPr txBox="1"/>
          <p:nvPr/>
        </p:nvSpPr>
        <p:spPr>
          <a:xfrm>
            <a:off x="791123" y="2538908"/>
            <a:ext cx="4292605" cy="369332"/>
          </a:xfrm>
          <a:prstGeom prst="rect">
            <a:avLst/>
          </a:prstGeom>
          <a:noFill/>
        </p:spPr>
        <p:txBody>
          <a:bodyPr wrap="square" rtlCol="0">
            <a:spAutoFit/>
          </a:bodyPr>
          <a:lstStyle/>
          <a:p>
            <a:r>
              <a:rPr lang="es-ES" dirty="0"/>
              <a:t>Ámbito financiero y administrativo</a:t>
            </a:r>
          </a:p>
        </p:txBody>
      </p:sp>
      <p:sp>
        <p:nvSpPr>
          <p:cNvPr id="8" name="CuadroTexto 7"/>
          <p:cNvSpPr txBox="1"/>
          <p:nvPr/>
        </p:nvSpPr>
        <p:spPr>
          <a:xfrm>
            <a:off x="778928" y="2908240"/>
            <a:ext cx="2158499" cy="461665"/>
          </a:xfrm>
          <a:prstGeom prst="rect">
            <a:avLst/>
          </a:prstGeom>
          <a:noFill/>
        </p:spPr>
        <p:txBody>
          <a:bodyPr wrap="square" rtlCol="0">
            <a:spAutoFit/>
          </a:bodyPr>
          <a:lstStyle/>
          <a:p>
            <a:r>
              <a:rPr lang="es-ES" sz="2400" b="1" dirty="0">
                <a:solidFill>
                  <a:srgbClr val="C00000"/>
                </a:solidFill>
              </a:rPr>
              <a:t>Procedimiento</a:t>
            </a:r>
          </a:p>
        </p:txBody>
      </p:sp>
      <p:sp>
        <p:nvSpPr>
          <p:cNvPr id="10" name="Rectángulo 9"/>
          <p:cNvSpPr/>
          <p:nvPr/>
        </p:nvSpPr>
        <p:spPr>
          <a:xfrm>
            <a:off x="778930" y="3309334"/>
            <a:ext cx="7763926" cy="3416320"/>
          </a:xfrm>
          <a:prstGeom prst="rect">
            <a:avLst/>
          </a:prstGeom>
        </p:spPr>
        <p:txBody>
          <a:bodyPr wrap="square">
            <a:spAutoFit/>
          </a:bodyPr>
          <a:lstStyle/>
          <a:p>
            <a:pPr marL="342900" lvl="0" indent="-342900">
              <a:spcAft>
                <a:spcPts val="0"/>
              </a:spcAft>
              <a:buFont typeface="Wingdings" panose="05000000000000000000" pitchFamily="2" charset="2"/>
              <a:buChar char="q"/>
            </a:pPr>
            <a:r>
              <a:rPr lang="es-ES" dirty="0">
                <a:ea typeface="Times New Roman" panose="02020603050405020304" pitchFamily="18" charset="0"/>
              </a:rPr>
              <a:t>Tener en cuenta lo establecido en el pliego de </a:t>
            </a:r>
            <a:r>
              <a:rPr lang="es-ES" dirty="0" smtClean="0">
                <a:ea typeface="Times New Roman" panose="02020603050405020304" pitchFamily="18" charset="0"/>
              </a:rPr>
              <a:t>prescripciones</a:t>
            </a:r>
          </a:p>
          <a:p>
            <a:pPr marL="355600" lvl="0">
              <a:spcAft>
                <a:spcPts val="0"/>
              </a:spcAft>
            </a:pPr>
            <a:r>
              <a:rPr lang="es-ES" dirty="0" smtClean="0">
                <a:ea typeface="Times New Roman" panose="02020603050405020304" pitchFamily="18" charset="0"/>
              </a:rPr>
              <a:t>(Modelo de compromiso del responsable de control)</a:t>
            </a:r>
            <a:endParaRPr lang="es-ES" dirty="0">
              <a:ea typeface="Times New Roman" panose="02020603050405020304" pitchFamily="18" charset="0"/>
            </a:endParaRPr>
          </a:p>
          <a:p>
            <a:pPr marL="342900" lvl="0" indent="-342900">
              <a:spcAft>
                <a:spcPts val="0"/>
              </a:spcAft>
              <a:buFont typeface="Wingdings" panose="05000000000000000000" pitchFamily="2" charset="2"/>
              <a:buChar char="q"/>
            </a:pPr>
            <a:r>
              <a:rPr lang="es-ES" dirty="0">
                <a:ea typeface="Times New Roman" panose="02020603050405020304" pitchFamily="18" charset="0"/>
              </a:rPr>
              <a:t>Retirar gastos:</a:t>
            </a:r>
          </a:p>
          <a:p>
            <a:pPr marL="719138" lvl="0" indent="-363538">
              <a:spcAft>
                <a:spcPts val="0"/>
              </a:spcAft>
              <a:buFont typeface="Wingdings" panose="05000000000000000000" pitchFamily="2" charset="2"/>
              <a:buChar char="§"/>
            </a:pPr>
            <a:r>
              <a:rPr lang="es-ES" dirty="0">
                <a:ea typeface="Times New Roman" panose="02020603050405020304" pitchFamily="18" charset="0"/>
              </a:rPr>
              <a:t>no subvencionables</a:t>
            </a:r>
          </a:p>
          <a:p>
            <a:pPr marL="719138" lvl="0" indent="-363538">
              <a:spcAft>
                <a:spcPts val="0"/>
              </a:spcAft>
              <a:buFont typeface="Wingdings" panose="05000000000000000000" pitchFamily="2" charset="2"/>
              <a:buChar char="§"/>
            </a:pPr>
            <a:r>
              <a:rPr lang="es-ES" dirty="0">
                <a:ea typeface="Times New Roman" panose="02020603050405020304" pitchFamily="18" charset="0"/>
              </a:rPr>
              <a:t>dudas sobre la </a:t>
            </a:r>
            <a:r>
              <a:rPr lang="es-ES" dirty="0" err="1">
                <a:ea typeface="Times New Roman" panose="02020603050405020304" pitchFamily="18" charset="0"/>
              </a:rPr>
              <a:t>subvencionabilidad</a:t>
            </a:r>
            <a:r>
              <a:rPr lang="es-ES" dirty="0">
                <a:ea typeface="Times New Roman" panose="02020603050405020304" pitchFamily="18" charset="0"/>
              </a:rPr>
              <a:t> que requiera:</a:t>
            </a:r>
          </a:p>
          <a:p>
            <a:pPr marL="1252538" lvl="1" indent="-355600">
              <a:spcAft>
                <a:spcPts val="0"/>
              </a:spcAft>
              <a:buFont typeface="Wingdings" panose="05000000000000000000" pitchFamily="2" charset="2"/>
              <a:buChar char="ü"/>
            </a:pPr>
            <a:r>
              <a:rPr lang="es-ES" dirty="0">
                <a:ea typeface="Times New Roman" panose="02020603050405020304" pitchFamily="18" charset="0"/>
              </a:rPr>
              <a:t>análisis más amplios</a:t>
            </a:r>
          </a:p>
          <a:p>
            <a:pPr marL="1252538" lvl="1" indent="-355600">
              <a:spcAft>
                <a:spcPts val="0"/>
              </a:spcAft>
              <a:buFont typeface="Wingdings" panose="05000000000000000000" pitchFamily="2" charset="2"/>
              <a:buChar char="ü"/>
            </a:pPr>
            <a:r>
              <a:rPr lang="es-ES" dirty="0">
                <a:ea typeface="Times New Roman" panose="02020603050405020304" pitchFamily="18" charset="0"/>
              </a:rPr>
              <a:t>controles complementarios</a:t>
            </a:r>
          </a:p>
          <a:p>
            <a:pPr>
              <a:spcAft>
                <a:spcPts val="0"/>
              </a:spcAft>
            </a:pPr>
            <a:r>
              <a:rPr lang="es-ES" dirty="0">
                <a:ea typeface="Times New Roman" panose="02020603050405020304" pitchFamily="18" charset="0"/>
              </a:rPr>
              <a:t> </a:t>
            </a:r>
          </a:p>
          <a:p>
            <a:pPr marL="342900" lvl="0" indent="-342900">
              <a:spcAft>
                <a:spcPts val="0"/>
              </a:spcAft>
              <a:buFont typeface="Wingdings" panose="05000000000000000000" pitchFamily="2" charset="2"/>
              <a:buChar char="q"/>
            </a:pPr>
            <a:r>
              <a:rPr lang="es-ES" dirty="0">
                <a:ea typeface="Times New Roman" panose="02020603050405020304" pitchFamily="18" charset="0"/>
              </a:rPr>
              <a:t>Si el gasto no subvencionable detectado supone un riesgo potencial de afectación a certificaciones anteriores ya tramitadas: </a:t>
            </a:r>
          </a:p>
          <a:p>
            <a:pPr marL="719138" lvl="0" indent="-363538">
              <a:spcAft>
                <a:spcPts val="0"/>
              </a:spcAft>
              <a:buFont typeface="Wingdings" panose="05000000000000000000" pitchFamily="2" charset="2"/>
              <a:buChar char="§"/>
            </a:pPr>
            <a:r>
              <a:rPr lang="es-ES" dirty="0">
                <a:ea typeface="Times New Roman" panose="02020603050405020304" pitchFamily="18" charset="0"/>
              </a:rPr>
              <a:t>extender el control a dichas certificaciones</a:t>
            </a:r>
          </a:p>
          <a:p>
            <a:pPr marL="719138" lvl="0" indent="-363538">
              <a:spcAft>
                <a:spcPts val="0"/>
              </a:spcAft>
              <a:buFont typeface="Wingdings" panose="05000000000000000000" pitchFamily="2" charset="2"/>
              <a:buChar char="§"/>
            </a:pPr>
            <a:r>
              <a:rPr lang="es-ES" dirty="0">
                <a:ea typeface="Times New Roman" panose="02020603050405020304" pitchFamily="18" charset="0"/>
              </a:rPr>
              <a:t>aplicar porcentajes de corrección</a:t>
            </a:r>
            <a:endParaRPr lang="es-ES" dirty="0">
              <a:effectLst/>
              <a:ea typeface="Times New Roman" panose="02020603050405020304" pitchFamily="18" charset="0"/>
            </a:endParaRPr>
          </a:p>
        </p:txBody>
      </p:sp>
      <p:pic>
        <p:nvPicPr>
          <p:cNvPr id="13" name="Imagen 12"/>
          <p:cNvPicPr>
            <a:picLocks noChangeAspect="1"/>
          </p:cNvPicPr>
          <p:nvPr/>
        </p:nvPicPr>
        <p:blipFill rotWithShape="1">
          <a:blip r:embed="rId3" cstate="print">
            <a:extLst>
              <a:ext uri="{28A0092B-C50C-407E-A947-70E740481C1C}">
                <a14:useLocalDpi xmlns:a14="http://schemas.microsoft.com/office/drawing/2010/main" val="0"/>
              </a:ext>
            </a:extLst>
          </a:blip>
          <a:srcRect l="4845"/>
          <a:stretch/>
        </p:blipFill>
        <p:spPr>
          <a:xfrm>
            <a:off x="6925732" y="3235787"/>
            <a:ext cx="1995383" cy="1734041"/>
          </a:xfrm>
          <a:prstGeom prst="rect">
            <a:avLst/>
          </a:prstGeom>
        </p:spPr>
      </p:pic>
    </p:spTree>
    <p:extLst>
      <p:ext uri="{BB962C8B-B14F-4D97-AF65-F5344CB8AC3E}">
        <p14:creationId xmlns:p14="http://schemas.microsoft.com/office/powerpoint/2010/main" val="31059877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728127" y="1027785"/>
            <a:ext cx="7873999" cy="461665"/>
          </a:xfrm>
          <a:prstGeom prst="rect">
            <a:avLst/>
          </a:prstGeom>
          <a:solidFill>
            <a:schemeClr val="accent1">
              <a:lumMod val="20000"/>
              <a:lumOff val="80000"/>
            </a:schemeClr>
          </a:solidFill>
        </p:spPr>
        <p:txBody>
          <a:bodyPr wrap="square" rtlCol="0">
            <a:spAutoFit/>
          </a:bodyPr>
          <a:lstStyle/>
          <a:p>
            <a:pPr algn="ctr"/>
            <a:r>
              <a:rPr lang="es-ES" sz="2400" b="1" dirty="0" smtClean="0">
                <a:solidFill>
                  <a:srgbClr val="0000FF"/>
                </a:solidFill>
              </a:rPr>
              <a:t>Verificaciones </a:t>
            </a:r>
            <a:r>
              <a:rPr lang="es-ES" sz="2400" b="1" dirty="0">
                <a:solidFill>
                  <a:srgbClr val="0000FF"/>
                </a:solidFill>
              </a:rPr>
              <a:t>sobre el terreno (I)</a:t>
            </a:r>
          </a:p>
        </p:txBody>
      </p:sp>
      <p:sp>
        <p:nvSpPr>
          <p:cNvPr id="6" name="CuadroTexto 5"/>
          <p:cNvSpPr txBox="1"/>
          <p:nvPr/>
        </p:nvSpPr>
        <p:spPr>
          <a:xfrm>
            <a:off x="749985" y="2278328"/>
            <a:ext cx="3310472" cy="369332"/>
          </a:xfrm>
          <a:prstGeom prst="rect">
            <a:avLst/>
          </a:prstGeom>
          <a:noFill/>
        </p:spPr>
        <p:txBody>
          <a:bodyPr wrap="square" rtlCol="0">
            <a:spAutoFit/>
          </a:bodyPr>
          <a:lstStyle/>
          <a:p>
            <a:pPr marL="285750" indent="-285750">
              <a:buFont typeface="Wingdings" panose="05000000000000000000" pitchFamily="2" charset="2"/>
              <a:buChar char="q"/>
            </a:pPr>
            <a:r>
              <a:rPr lang="es-ES" dirty="0"/>
              <a:t>Ámbitos técnico y físico</a:t>
            </a:r>
            <a:endParaRPr lang="es-ES" dirty="0">
              <a:solidFill>
                <a:srgbClr val="FF0000"/>
              </a:solidFill>
            </a:endParaRPr>
          </a:p>
        </p:txBody>
      </p:sp>
      <p:sp>
        <p:nvSpPr>
          <p:cNvPr id="7" name="CuadroTexto 6"/>
          <p:cNvSpPr txBox="1"/>
          <p:nvPr/>
        </p:nvSpPr>
        <p:spPr>
          <a:xfrm>
            <a:off x="749985" y="2656842"/>
            <a:ext cx="5427140" cy="369332"/>
          </a:xfrm>
          <a:prstGeom prst="rect">
            <a:avLst/>
          </a:prstGeom>
          <a:noFill/>
        </p:spPr>
        <p:txBody>
          <a:bodyPr wrap="square" rtlCol="0">
            <a:spAutoFit/>
          </a:bodyPr>
          <a:lstStyle/>
          <a:p>
            <a:pPr marL="285750" indent="-285750">
              <a:buFont typeface="Wingdings" panose="05000000000000000000" pitchFamily="2" charset="2"/>
              <a:buChar char="q"/>
            </a:pPr>
            <a:r>
              <a:rPr lang="es-ES" dirty="0"/>
              <a:t>Al menos una vez por beneficiario y proyecto</a:t>
            </a:r>
          </a:p>
        </p:txBody>
      </p:sp>
      <p:sp>
        <p:nvSpPr>
          <p:cNvPr id="8" name="CuadroTexto 7"/>
          <p:cNvSpPr txBox="1"/>
          <p:nvPr/>
        </p:nvSpPr>
        <p:spPr>
          <a:xfrm>
            <a:off x="775384" y="1892920"/>
            <a:ext cx="7873999" cy="369332"/>
          </a:xfrm>
          <a:prstGeom prst="rect">
            <a:avLst/>
          </a:prstGeom>
          <a:noFill/>
        </p:spPr>
        <p:txBody>
          <a:bodyPr wrap="square" rtlCol="0">
            <a:spAutoFit/>
          </a:bodyPr>
          <a:lstStyle/>
          <a:p>
            <a:pPr marL="285750" indent="-285750">
              <a:buFont typeface="Wingdings" panose="05000000000000000000" pitchFamily="2" charset="2"/>
              <a:buChar char="q"/>
            </a:pPr>
            <a:r>
              <a:rPr lang="es-ES" dirty="0"/>
              <a:t>Desplazamiento físico a las dependencias del beneficiario/proyecto</a:t>
            </a:r>
          </a:p>
        </p:txBody>
      </p:sp>
      <p:sp>
        <p:nvSpPr>
          <p:cNvPr id="9" name="Rectángulo 8"/>
          <p:cNvSpPr/>
          <p:nvPr/>
        </p:nvSpPr>
        <p:spPr>
          <a:xfrm>
            <a:off x="775384" y="3514925"/>
            <a:ext cx="7425276" cy="3139321"/>
          </a:xfrm>
          <a:prstGeom prst="rect">
            <a:avLst/>
          </a:prstGeom>
        </p:spPr>
        <p:txBody>
          <a:bodyPr wrap="square">
            <a:spAutoFit/>
          </a:bodyPr>
          <a:lstStyle/>
          <a:p>
            <a:pPr marL="342900" lvl="0" indent="-342900">
              <a:spcAft>
                <a:spcPts val="0"/>
              </a:spcAft>
              <a:buFont typeface="Wingdings" panose="05000000000000000000" pitchFamily="2" charset="2"/>
              <a:buChar char=""/>
            </a:pPr>
            <a:r>
              <a:rPr lang="es-ES" dirty="0">
                <a:latin typeface="Times New Roman" panose="02020603050405020304" pitchFamily="18" charset="0"/>
                <a:ea typeface="Times New Roman" panose="02020603050405020304" pitchFamily="18" charset="0"/>
              </a:rPr>
              <a:t>la realidad de la operación</a:t>
            </a:r>
          </a:p>
          <a:p>
            <a:pPr marL="342900" lvl="0" indent="-342900">
              <a:spcAft>
                <a:spcPts val="0"/>
              </a:spcAft>
              <a:buFont typeface="Wingdings" panose="05000000000000000000" pitchFamily="2" charset="2"/>
              <a:buChar char=""/>
            </a:pPr>
            <a:r>
              <a:rPr lang="es-ES" dirty="0">
                <a:latin typeface="Times New Roman" panose="02020603050405020304" pitchFamily="18" charset="0"/>
                <a:ea typeface="Times New Roman" panose="02020603050405020304" pitchFamily="18" charset="0"/>
              </a:rPr>
              <a:t>la entrega del bien / prestación del servicio</a:t>
            </a:r>
          </a:p>
          <a:p>
            <a:pPr marL="342900" lvl="0" indent="-342900">
              <a:spcAft>
                <a:spcPts val="0"/>
              </a:spcAft>
              <a:buFont typeface="Wingdings" panose="05000000000000000000" pitchFamily="2" charset="2"/>
              <a:buChar char=""/>
            </a:pPr>
            <a:r>
              <a:rPr lang="es-ES" dirty="0">
                <a:latin typeface="Times New Roman" panose="02020603050405020304" pitchFamily="18" charset="0"/>
                <a:ea typeface="Times New Roman" panose="02020603050405020304" pitchFamily="18" charset="0"/>
              </a:rPr>
              <a:t>que se cumplen las condiciones del acuerdo y los términos del programa</a:t>
            </a:r>
          </a:p>
          <a:p>
            <a:pPr marL="342900" lvl="0" indent="-342900">
              <a:spcAft>
                <a:spcPts val="0"/>
              </a:spcAft>
              <a:buFont typeface="Wingdings" panose="05000000000000000000" pitchFamily="2" charset="2"/>
              <a:buChar char=""/>
            </a:pPr>
            <a:r>
              <a:rPr lang="es-ES" dirty="0">
                <a:latin typeface="Times New Roman" panose="02020603050405020304" pitchFamily="18" charset="0"/>
                <a:ea typeface="Times New Roman" panose="02020603050405020304" pitchFamily="18" charset="0"/>
              </a:rPr>
              <a:t>el avance físico de la operación</a:t>
            </a:r>
          </a:p>
          <a:p>
            <a:pPr marL="342900" lvl="0" indent="-342900">
              <a:spcAft>
                <a:spcPts val="0"/>
              </a:spcAft>
              <a:buFont typeface="Wingdings" panose="05000000000000000000" pitchFamily="2" charset="2"/>
              <a:buChar char=""/>
            </a:pPr>
            <a:r>
              <a:rPr lang="es-ES" dirty="0">
                <a:latin typeface="Times New Roman" panose="02020603050405020304" pitchFamily="18" charset="0"/>
                <a:ea typeface="Times New Roman" panose="02020603050405020304" pitchFamily="18" charset="0"/>
              </a:rPr>
              <a:t>el respeto a las normas de la UE en materia de información, publicidad y medio ambiente</a:t>
            </a:r>
          </a:p>
          <a:p>
            <a:pPr marL="342900" lvl="0" indent="-342900">
              <a:spcAft>
                <a:spcPts val="0"/>
              </a:spcAft>
              <a:buFont typeface="Wingdings" panose="05000000000000000000" pitchFamily="2" charset="2"/>
              <a:buChar char=""/>
            </a:pPr>
            <a:r>
              <a:rPr lang="es-ES" dirty="0">
                <a:latin typeface="Times New Roman" panose="02020603050405020304" pitchFamily="18" charset="0"/>
                <a:ea typeface="Times New Roman" panose="02020603050405020304" pitchFamily="18" charset="0"/>
              </a:rPr>
              <a:t>el cumplimiento de las normas de accesibilidad para las personas discapacitadas</a:t>
            </a:r>
          </a:p>
          <a:p>
            <a:pPr marL="342900" lvl="0" indent="-342900">
              <a:spcAft>
                <a:spcPts val="0"/>
              </a:spcAft>
              <a:buFont typeface="Wingdings" panose="05000000000000000000" pitchFamily="2" charset="2"/>
              <a:buChar char=""/>
            </a:pPr>
            <a:r>
              <a:rPr lang="es-ES" dirty="0">
                <a:latin typeface="Times New Roman" panose="02020603050405020304" pitchFamily="18" charset="0"/>
                <a:ea typeface="Times New Roman" panose="02020603050405020304" pitchFamily="18" charset="0"/>
              </a:rPr>
              <a:t>Infraestructuras y mantenimiento</a:t>
            </a:r>
          </a:p>
          <a:p>
            <a:pPr marL="342900" lvl="0" indent="-342900">
              <a:spcAft>
                <a:spcPts val="0"/>
              </a:spcAft>
              <a:buFont typeface="Wingdings" panose="05000000000000000000" pitchFamily="2" charset="2"/>
              <a:buChar char=""/>
            </a:pPr>
            <a:r>
              <a:rPr lang="es-ES" dirty="0">
                <a:latin typeface="Times New Roman" panose="02020603050405020304" pitchFamily="18" charset="0"/>
                <a:ea typeface="Times New Roman" panose="02020603050405020304" pitchFamily="18" charset="0"/>
              </a:rPr>
              <a:t>Avance y durabilidad de las operaciones</a:t>
            </a:r>
          </a:p>
          <a:p>
            <a:pPr marL="342900" lvl="0" indent="-342900">
              <a:spcAft>
                <a:spcPts val="0"/>
              </a:spcAft>
              <a:buFont typeface="Wingdings" panose="05000000000000000000" pitchFamily="2" charset="2"/>
              <a:buChar char=""/>
            </a:pPr>
            <a:r>
              <a:rPr lang="es-ES" dirty="0">
                <a:latin typeface="Times New Roman" panose="02020603050405020304" pitchFamily="18" charset="0"/>
                <a:ea typeface="Times New Roman" panose="02020603050405020304" pitchFamily="18" charset="0"/>
              </a:rPr>
              <a:t>otras comprobaciones que se considere oportunas</a:t>
            </a:r>
            <a:endParaRPr lang="es-ES" dirty="0">
              <a:effectLst/>
              <a:latin typeface="Times New Roman" panose="02020603050405020304" pitchFamily="18" charset="0"/>
              <a:ea typeface="Times New Roman" panose="02020603050405020304" pitchFamily="18" charset="0"/>
            </a:endParaRPr>
          </a:p>
        </p:txBody>
      </p:sp>
      <p:sp>
        <p:nvSpPr>
          <p:cNvPr id="10" name="CuadroTexto 9"/>
          <p:cNvSpPr txBox="1"/>
          <p:nvPr/>
        </p:nvSpPr>
        <p:spPr>
          <a:xfrm>
            <a:off x="728127" y="3191173"/>
            <a:ext cx="1540939" cy="369332"/>
          </a:xfrm>
          <a:prstGeom prst="rect">
            <a:avLst/>
          </a:prstGeom>
          <a:noFill/>
        </p:spPr>
        <p:txBody>
          <a:bodyPr wrap="square" rtlCol="0">
            <a:spAutoFit/>
          </a:bodyPr>
          <a:lstStyle/>
          <a:p>
            <a:r>
              <a:rPr lang="es-ES" b="1" dirty="0">
                <a:solidFill>
                  <a:srgbClr val="FF0000"/>
                </a:solidFill>
              </a:rPr>
              <a:t>Se comprueba</a:t>
            </a:r>
            <a:endParaRPr lang="es-ES" dirty="0">
              <a:solidFill>
                <a:srgbClr val="FF0000"/>
              </a:solidFill>
            </a:endParaRPr>
          </a:p>
        </p:txBody>
      </p:sp>
      <p:pic>
        <p:nvPicPr>
          <p:cNvPr id="14" name="Imagen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0989" y="2189984"/>
            <a:ext cx="1714500" cy="1714500"/>
          </a:xfrm>
          <a:prstGeom prst="rect">
            <a:avLst/>
          </a:prstGeom>
        </p:spPr>
      </p:pic>
    </p:spTree>
    <p:extLst>
      <p:ext uri="{BB962C8B-B14F-4D97-AF65-F5344CB8AC3E}">
        <p14:creationId xmlns:p14="http://schemas.microsoft.com/office/powerpoint/2010/main" val="25568732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728127" y="1025693"/>
            <a:ext cx="7873999" cy="769441"/>
          </a:xfrm>
          <a:prstGeom prst="rect">
            <a:avLst/>
          </a:prstGeom>
          <a:solidFill>
            <a:schemeClr val="accent1">
              <a:lumMod val="20000"/>
              <a:lumOff val="80000"/>
            </a:schemeClr>
          </a:solidFill>
        </p:spPr>
        <p:txBody>
          <a:bodyPr wrap="square" rtlCol="0">
            <a:spAutoFit/>
          </a:bodyPr>
          <a:lstStyle/>
          <a:p>
            <a:pPr algn="ctr"/>
            <a:r>
              <a:rPr lang="es-ES" sz="2000" dirty="0"/>
              <a:t>Verificaciones del art. 125. 4 a) </a:t>
            </a:r>
          </a:p>
          <a:p>
            <a:pPr algn="ctr"/>
            <a:r>
              <a:rPr lang="es-ES" sz="2400" b="1" dirty="0">
                <a:solidFill>
                  <a:srgbClr val="0000FF"/>
                </a:solidFill>
              </a:rPr>
              <a:t>Verificaciones sobre el terreno (II)</a:t>
            </a:r>
          </a:p>
        </p:txBody>
      </p:sp>
      <p:sp>
        <p:nvSpPr>
          <p:cNvPr id="8" name="CuadroTexto 7"/>
          <p:cNvSpPr txBox="1"/>
          <p:nvPr/>
        </p:nvSpPr>
        <p:spPr>
          <a:xfrm>
            <a:off x="749985" y="1878566"/>
            <a:ext cx="6773562" cy="369332"/>
          </a:xfrm>
          <a:prstGeom prst="rect">
            <a:avLst/>
          </a:prstGeom>
          <a:noFill/>
        </p:spPr>
        <p:txBody>
          <a:bodyPr wrap="square" rtlCol="0">
            <a:spAutoFit/>
          </a:bodyPr>
          <a:lstStyle/>
          <a:p>
            <a:r>
              <a:rPr lang="es-ES" b="1" dirty="0">
                <a:solidFill>
                  <a:srgbClr val="0000FF"/>
                </a:solidFill>
              </a:rPr>
              <a:t>Intensidad, frecuencia y cobertura:</a:t>
            </a:r>
            <a:endParaRPr lang="es-ES" dirty="0">
              <a:solidFill>
                <a:srgbClr val="0000FF"/>
              </a:solidFill>
            </a:endParaRPr>
          </a:p>
        </p:txBody>
      </p:sp>
      <p:sp>
        <p:nvSpPr>
          <p:cNvPr id="5" name="Rectángulo 4"/>
          <p:cNvSpPr/>
          <p:nvPr/>
        </p:nvSpPr>
        <p:spPr>
          <a:xfrm>
            <a:off x="749985" y="2813839"/>
            <a:ext cx="5367867" cy="2308324"/>
          </a:xfrm>
          <a:prstGeom prst="rect">
            <a:avLst/>
          </a:prstGeom>
        </p:spPr>
        <p:txBody>
          <a:bodyPr wrap="square">
            <a:spAutoFit/>
          </a:bodyPr>
          <a:lstStyle/>
          <a:p>
            <a:pPr>
              <a:spcAft>
                <a:spcPts val="0"/>
              </a:spcAft>
            </a:pPr>
            <a:r>
              <a:rPr lang="es-ES" dirty="0">
                <a:latin typeface="Times New Roman" panose="02020603050405020304" pitchFamily="18" charset="0"/>
                <a:ea typeface="Times New Roman" panose="02020603050405020304" pitchFamily="18" charset="0"/>
              </a:rPr>
              <a:t>Dependen  de :</a:t>
            </a:r>
          </a:p>
          <a:p>
            <a:pPr marL="804863" lvl="0" indent="-461963">
              <a:spcAft>
                <a:spcPts val="0"/>
              </a:spcAft>
              <a:buFont typeface="Wingdings" panose="05000000000000000000" pitchFamily="2" charset="2"/>
              <a:buChar char="q"/>
            </a:pPr>
            <a:r>
              <a:rPr lang="es-ES" dirty="0">
                <a:latin typeface="Times New Roman" panose="02020603050405020304" pitchFamily="18" charset="0"/>
                <a:ea typeface="Times New Roman" panose="02020603050405020304" pitchFamily="18" charset="0"/>
              </a:rPr>
              <a:t>la complejidad de la operación</a:t>
            </a:r>
          </a:p>
          <a:p>
            <a:pPr marL="804863" lvl="0" indent="-461963">
              <a:spcAft>
                <a:spcPts val="0"/>
              </a:spcAft>
              <a:buFont typeface="Wingdings" panose="05000000000000000000" pitchFamily="2" charset="2"/>
              <a:buChar char="q"/>
            </a:pPr>
            <a:r>
              <a:rPr lang="es-ES" dirty="0">
                <a:latin typeface="Times New Roman" panose="02020603050405020304" pitchFamily="18" charset="0"/>
                <a:ea typeface="Times New Roman" panose="02020603050405020304" pitchFamily="18" charset="0"/>
              </a:rPr>
              <a:t>la naturaleza del proyecto</a:t>
            </a:r>
          </a:p>
          <a:p>
            <a:pPr marL="804863" lvl="0" indent="-461963">
              <a:spcAft>
                <a:spcPts val="0"/>
              </a:spcAft>
              <a:buFont typeface="Wingdings" panose="05000000000000000000" pitchFamily="2" charset="2"/>
              <a:buChar char="q"/>
            </a:pPr>
            <a:r>
              <a:rPr lang="es-ES" dirty="0">
                <a:latin typeface="Times New Roman" panose="02020603050405020304" pitchFamily="18" charset="0"/>
                <a:ea typeface="Times New Roman" panose="02020603050405020304" pitchFamily="18" charset="0"/>
              </a:rPr>
              <a:t>la cuantía de las ayudas</a:t>
            </a:r>
          </a:p>
          <a:p>
            <a:pPr marL="804863" lvl="0" indent="-461963">
              <a:spcAft>
                <a:spcPts val="0"/>
              </a:spcAft>
              <a:buFont typeface="Wingdings" panose="05000000000000000000" pitchFamily="2" charset="2"/>
              <a:buChar char="q"/>
            </a:pPr>
            <a:r>
              <a:rPr lang="es-ES" dirty="0">
                <a:latin typeface="Times New Roman" panose="02020603050405020304" pitchFamily="18" charset="0"/>
                <a:ea typeface="Times New Roman" panose="02020603050405020304" pitchFamily="18" charset="0"/>
              </a:rPr>
              <a:t>el nivel de riesgo detectado</a:t>
            </a:r>
          </a:p>
          <a:p>
            <a:pPr marL="804863" lvl="0" indent="-461963">
              <a:spcAft>
                <a:spcPts val="0"/>
              </a:spcAft>
              <a:buFont typeface="Wingdings" panose="05000000000000000000" pitchFamily="2" charset="2"/>
              <a:buChar char="q"/>
            </a:pPr>
            <a:r>
              <a:rPr lang="es-ES" dirty="0">
                <a:latin typeface="Times New Roman" panose="02020603050405020304" pitchFamily="18" charset="0"/>
                <a:ea typeface="Times New Roman" panose="02020603050405020304" pitchFamily="18" charset="0"/>
              </a:rPr>
              <a:t>observaciones de los auditores en las verificaciones administrativas</a:t>
            </a:r>
          </a:p>
          <a:p>
            <a:pPr marL="804863" lvl="0" indent="-461963">
              <a:spcAft>
                <a:spcPts val="0"/>
              </a:spcAft>
              <a:buFont typeface="Wingdings" panose="05000000000000000000" pitchFamily="2" charset="2"/>
              <a:buChar char="q"/>
            </a:pPr>
            <a:r>
              <a:rPr lang="es-ES" dirty="0">
                <a:latin typeface="Times New Roman" panose="02020603050405020304" pitchFamily="18" charset="0"/>
                <a:ea typeface="Times New Roman" panose="02020603050405020304" pitchFamily="18" charset="0"/>
              </a:rPr>
              <a:t>resultados de las auditorías</a:t>
            </a:r>
            <a:endParaRPr lang="es-ES" dirty="0"/>
          </a:p>
        </p:txBody>
      </p:sp>
      <p:pic>
        <p:nvPicPr>
          <p:cNvPr id="12" name="Imagen 11"/>
          <p:cNvPicPr>
            <a:picLocks noChangeAspect="1"/>
          </p:cNvPicPr>
          <p:nvPr/>
        </p:nvPicPr>
        <p:blipFill rotWithShape="1">
          <a:blip r:embed="rId3">
            <a:extLst>
              <a:ext uri="{28A0092B-C50C-407E-A947-70E740481C1C}">
                <a14:useLocalDpi xmlns:a14="http://schemas.microsoft.com/office/drawing/2010/main" val="0"/>
              </a:ext>
            </a:extLst>
          </a:blip>
          <a:srcRect l="17467" r="18711"/>
          <a:stretch/>
        </p:blipFill>
        <p:spPr>
          <a:xfrm>
            <a:off x="5731927" y="3742536"/>
            <a:ext cx="3039533" cy="2181225"/>
          </a:xfrm>
          <a:prstGeom prst="rect">
            <a:avLst/>
          </a:prstGeom>
        </p:spPr>
      </p:pic>
      <p:sp>
        <p:nvSpPr>
          <p:cNvPr id="7" name="CuadroTexto 6"/>
          <p:cNvSpPr txBox="1"/>
          <p:nvPr/>
        </p:nvSpPr>
        <p:spPr>
          <a:xfrm>
            <a:off x="728127" y="2268072"/>
            <a:ext cx="5427140" cy="369332"/>
          </a:xfrm>
          <a:prstGeom prst="rect">
            <a:avLst/>
          </a:prstGeom>
          <a:noFill/>
        </p:spPr>
        <p:txBody>
          <a:bodyPr wrap="square" rtlCol="0">
            <a:spAutoFit/>
          </a:bodyPr>
          <a:lstStyle/>
          <a:p>
            <a:r>
              <a:rPr lang="es-ES" dirty="0"/>
              <a:t>Al menos una vez por beneficiario y proyecto</a:t>
            </a:r>
          </a:p>
        </p:txBody>
      </p:sp>
      <p:sp>
        <p:nvSpPr>
          <p:cNvPr id="9" name="Rectángulo 8"/>
          <p:cNvSpPr/>
          <p:nvPr/>
        </p:nvSpPr>
        <p:spPr>
          <a:xfrm>
            <a:off x="849544" y="5646762"/>
            <a:ext cx="4093640" cy="276999"/>
          </a:xfrm>
          <a:prstGeom prst="rect">
            <a:avLst/>
          </a:prstGeom>
          <a:solidFill>
            <a:schemeClr val="accent2">
              <a:lumMod val="60000"/>
              <a:lumOff val="40000"/>
            </a:schemeClr>
          </a:solidFill>
        </p:spPr>
        <p:txBody>
          <a:bodyPr wrap="square">
            <a:spAutoFit/>
          </a:bodyPr>
          <a:lstStyle/>
          <a:p>
            <a:pPr marL="171450" indent="-171450" algn="ctr">
              <a:spcAft>
                <a:spcPts val="0"/>
              </a:spcAft>
              <a:buFont typeface="Wingdings" panose="05000000000000000000" pitchFamily="2" charset="2"/>
              <a:buChar char="Ø"/>
            </a:pPr>
            <a:r>
              <a:rPr lang="es-ES" sz="1200" b="1" dirty="0">
                <a:solidFill>
                  <a:srgbClr val="FF0000"/>
                </a:solidFill>
                <a:latin typeface="Arial" panose="020B0604020202020204" pitchFamily="34" charset="0"/>
                <a:ea typeface="Times New Roman" panose="02020603050405020304" pitchFamily="18" charset="0"/>
              </a:rPr>
              <a:t>ACTA DE LA VERIFICACIÓN SOBRE EL TERRENO</a:t>
            </a:r>
            <a:endParaRPr lang="es-ES" sz="12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78980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1306291" y="3062448"/>
            <a:ext cx="7177310" cy="523220"/>
          </a:xfrm>
          <a:prstGeom prst="rect">
            <a:avLst/>
          </a:prstGeom>
          <a:noFill/>
        </p:spPr>
        <p:txBody>
          <a:bodyPr wrap="square" rtlCol="0">
            <a:spAutoFit/>
          </a:bodyPr>
          <a:lstStyle/>
          <a:p>
            <a:pPr algn="ctr"/>
            <a:r>
              <a:rPr lang="es-ES" sz="2800" b="1" dirty="0" smtClean="0">
                <a:solidFill>
                  <a:srgbClr val="0000FF"/>
                </a:solidFill>
                <a:effectLst>
                  <a:outerShdw blurRad="38100" dist="38100" dir="2700000" algn="tl">
                    <a:srgbClr val="000000">
                      <a:alpha val="43137"/>
                    </a:srgbClr>
                  </a:outerShdw>
                </a:effectLst>
              </a:rPr>
              <a:t>Sistema de Control de Primer Nivel </a:t>
            </a:r>
          </a:p>
        </p:txBody>
      </p:sp>
      <p:sp>
        <p:nvSpPr>
          <p:cNvPr id="9" name="Rectángulo redondeado 8"/>
          <p:cNvSpPr/>
          <p:nvPr/>
        </p:nvSpPr>
        <p:spPr>
          <a:xfrm>
            <a:off x="1016000" y="1557868"/>
            <a:ext cx="7577667" cy="952106"/>
          </a:xfrm>
          <a:prstGeom prst="round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CuadroTexto 9"/>
          <p:cNvSpPr txBox="1"/>
          <p:nvPr/>
        </p:nvSpPr>
        <p:spPr>
          <a:xfrm>
            <a:off x="1231148" y="1578522"/>
            <a:ext cx="7362519" cy="954107"/>
          </a:xfrm>
          <a:prstGeom prst="rect">
            <a:avLst/>
          </a:prstGeom>
          <a:noFill/>
        </p:spPr>
        <p:txBody>
          <a:bodyPr wrap="square" rtlCol="0">
            <a:spAutoFit/>
          </a:bodyPr>
          <a:lstStyle/>
          <a:p>
            <a:pPr algn="ctr"/>
            <a:r>
              <a:rPr lang="es-ES" sz="2800" b="1" dirty="0" smtClean="0">
                <a:solidFill>
                  <a:schemeClr val="bg1"/>
                </a:solidFill>
                <a:effectLst>
                  <a:outerShdw blurRad="38100" dist="38100" dir="2700000" algn="tl">
                    <a:srgbClr val="000000">
                      <a:alpha val="43137"/>
                    </a:srgbClr>
                  </a:outerShdw>
                </a:effectLst>
              </a:rPr>
              <a:t>POCTEP 2014 </a:t>
            </a:r>
            <a:r>
              <a:rPr lang="es-ES" sz="2800" b="1" dirty="0">
                <a:solidFill>
                  <a:schemeClr val="bg1"/>
                </a:solidFill>
                <a:effectLst>
                  <a:outerShdw blurRad="38100" dist="38100" dir="2700000" algn="tl">
                    <a:srgbClr val="000000">
                      <a:alpha val="43137"/>
                    </a:srgbClr>
                  </a:outerShdw>
                </a:effectLst>
              </a:rPr>
              <a:t>- 2020</a:t>
            </a:r>
          </a:p>
          <a:p>
            <a:pPr algn="ctr"/>
            <a:r>
              <a:rPr lang="es-ES" sz="2800" b="1" dirty="0" smtClean="0">
                <a:solidFill>
                  <a:schemeClr val="bg1"/>
                </a:solidFill>
                <a:effectLst>
                  <a:outerShdw blurRad="38100" dist="38100" dir="2700000" algn="tl">
                    <a:srgbClr val="000000">
                      <a:alpha val="43137"/>
                    </a:srgbClr>
                  </a:outerShdw>
                </a:effectLst>
              </a:rPr>
              <a:t>PRIMERA CONVOCATORIA DE PROYECTOS</a:t>
            </a:r>
          </a:p>
        </p:txBody>
      </p:sp>
      <p:pic>
        <p:nvPicPr>
          <p:cNvPr id="11" name="Imagen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4733" y="4122086"/>
            <a:ext cx="3394076" cy="2609850"/>
          </a:xfrm>
          <a:prstGeom prst="rect">
            <a:avLst/>
          </a:prstGeom>
        </p:spPr>
      </p:pic>
      <p:sp>
        <p:nvSpPr>
          <p:cNvPr id="12" name="Rectángulo redondeado 11"/>
          <p:cNvSpPr/>
          <p:nvPr/>
        </p:nvSpPr>
        <p:spPr>
          <a:xfrm>
            <a:off x="1445980" y="3050053"/>
            <a:ext cx="6897932" cy="722877"/>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5092929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ircular 4"/>
          <p:cNvSpPr/>
          <p:nvPr/>
        </p:nvSpPr>
        <p:spPr>
          <a:xfrm rot="19139800">
            <a:off x="3136846" y="1091409"/>
            <a:ext cx="2639582" cy="26135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endParaRPr lang="es-ES" sz="2500" kern="1200"/>
          </a:p>
        </p:txBody>
      </p:sp>
      <p:grpSp>
        <p:nvGrpSpPr>
          <p:cNvPr id="25" name="Grupo 24"/>
          <p:cNvGrpSpPr/>
          <p:nvPr/>
        </p:nvGrpSpPr>
        <p:grpSpPr>
          <a:xfrm>
            <a:off x="1513850" y="3345543"/>
            <a:ext cx="6019799" cy="3439832"/>
            <a:chOff x="177800" y="1897981"/>
            <a:chExt cx="4555067" cy="4327930"/>
          </a:xfrm>
        </p:grpSpPr>
        <p:grpSp>
          <p:nvGrpSpPr>
            <p:cNvPr id="10" name="Grupo 9"/>
            <p:cNvGrpSpPr/>
            <p:nvPr/>
          </p:nvGrpSpPr>
          <p:grpSpPr>
            <a:xfrm>
              <a:off x="1612719" y="1988854"/>
              <a:ext cx="1474788" cy="1308222"/>
              <a:chOff x="3267693" y="-1739053"/>
              <a:chExt cx="1171575" cy="1558045"/>
            </a:xfrm>
          </p:grpSpPr>
          <p:sp>
            <p:nvSpPr>
              <p:cNvPr id="11" name="Elipse 10"/>
              <p:cNvSpPr/>
              <p:nvPr/>
            </p:nvSpPr>
            <p:spPr>
              <a:xfrm>
                <a:off x="3267693" y="-1739053"/>
                <a:ext cx="1171575" cy="1558045"/>
              </a:xfrm>
              <a:prstGeom prst="ellipse">
                <a:avLst/>
              </a:prstGeom>
              <a:solidFill>
                <a:schemeClr val="accent6">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Elipse 4"/>
              <p:cNvSpPr/>
              <p:nvPr/>
            </p:nvSpPr>
            <p:spPr>
              <a:xfrm>
                <a:off x="3398355" y="-1412258"/>
                <a:ext cx="828429" cy="8284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sz="1600" b="1" kern="1200" dirty="0"/>
                  <a:t>Autoridad de Auditoría</a:t>
                </a:r>
              </a:p>
            </p:txBody>
          </p:sp>
        </p:grpSp>
        <p:grpSp>
          <p:nvGrpSpPr>
            <p:cNvPr id="13" name="Grupo 12"/>
            <p:cNvGrpSpPr/>
            <p:nvPr/>
          </p:nvGrpSpPr>
          <p:grpSpPr>
            <a:xfrm>
              <a:off x="2659572" y="3524685"/>
              <a:ext cx="1576388" cy="1045090"/>
              <a:chOff x="2274436" y="84782"/>
              <a:chExt cx="1171575" cy="1171573"/>
            </a:xfrm>
          </p:grpSpPr>
          <p:sp>
            <p:nvSpPr>
              <p:cNvPr id="14" name="Elipse 13"/>
              <p:cNvSpPr/>
              <p:nvPr/>
            </p:nvSpPr>
            <p:spPr>
              <a:xfrm>
                <a:off x="2274436" y="84782"/>
                <a:ext cx="1171575" cy="1171573"/>
              </a:xfrm>
              <a:prstGeom prst="ellipse">
                <a:avLst/>
              </a:prstGeom>
              <a:solidFill>
                <a:schemeClr val="accent6">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Elipse 4"/>
              <p:cNvSpPr/>
              <p:nvPr/>
            </p:nvSpPr>
            <p:spPr>
              <a:xfrm>
                <a:off x="2424292" y="256354"/>
                <a:ext cx="828429" cy="82843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sz="1600" b="1" kern="1200" dirty="0"/>
                  <a:t>Autoridad de Gestión</a:t>
                </a:r>
              </a:p>
            </p:txBody>
          </p:sp>
        </p:grpSp>
        <p:grpSp>
          <p:nvGrpSpPr>
            <p:cNvPr id="16" name="Grupo 15"/>
            <p:cNvGrpSpPr/>
            <p:nvPr/>
          </p:nvGrpSpPr>
          <p:grpSpPr>
            <a:xfrm>
              <a:off x="1470816" y="4977369"/>
              <a:ext cx="1576388" cy="1045092"/>
              <a:chOff x="1390950" y="63"/>
              <a:chExt cx="1171575" cy="1171575"/>
            </a:xfrm>
          </p:grpSpPr>
          <p:sp>
            <p:nvSpPr>
              <p:cNvPr id="17" name="Elipse 16"/>
              <p:cNvSpPr/>
              <p:nvPr/>
            </p:nvSpPr>
            <p:spPr>
              <a:xfrm>
                <a:off x="1390950" y="63"/>
                <a:ext cx="1171575" cy="1171575"/>
              </a:xfrm>
              <a:prstGeom prst="ellipse">
                <a:avLst/>
              </a:prstGeom>
              <a:solidFill>
                <a:schemeClr val="accent6">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Elipse 4"/>
              <p:cNvSpPr/>
              <p:nvPr/>
            </p:nvSpPr>
            <p:spPr>
              <a:xfrm>
                <a:off x="1541514" y="205188"/>
                <a:ext cx="828429" cy="7613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sz="1600" b="1" kern="1200" dirty="0"/>
                  <a:t>Beneficiarios</a:t>
                </a:r>
              </a:p>
            </p:txBody>
          </p:sp>
        </p:grpSp>
        <p:sp>
          <p:nvSpPr>
            <p:cNvPr id="24" name="Rectángulo redondeado 23"/>
            <p:cNvSpPr/>
            <p:nvPr/>
          </p:nvSpPr>
          <p:spPr>
            <a:xfrm>
              <a:off x="177800" y="1897981"/>
              <a:ext cx="4555067" cy="4327930"/>
            </a:xfrm>
            <a:prstGeom prst="roundRect">
              <a:avLst/>
            </a:prstGeom>
            <a:no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27" name="Arco de bloque 26"/>
          <p:cNvSpPr/>
          <p:nvPr/>
        </p:nvSpPr>
        <p:spPr>
          <a:xfrm>
            <a:off x="973095" y="1291243"/>
            <a:ext cx="6967084" cy="1931026"/>
          </a:xfrm>
          <a:prstGeom prst="blockArc">
            <a:avLst/>
          </a:prstGeom>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CuadroTexto 27"/>
          <p:cNvSpPr txBox="1"/>
          <p:nvPr/>
        </p:nvSpPr>
        <p:spPr>
          <a:xfrm>
            <a:off x="2818299" y="860098"/>
            <a:ext cx="3536189" cy="400110"/>
          </a:xfrm>
          <a:prstGeom prst="rect">
            <a:avLst/>
          </a:prstGeom>
          <a:noFill/>
        </p:spPr>
        <p:txBody>
          <a:bodyPr wrap="square" rtlCol="0">
            <a:spAutoFit/>
          </a:bodyPr>
          <a:lstStyle/>
          <a:p>
            <a:pPr algn="ctr"/>
            <a:r>
              <a:rPr lang="es-ES" sz="2000" b="1" dirty="0" smtClean="0">
                <a:solidFill>
                  <a:schemeClr val="accent6">
                    <a:lumMod val="50000"/>
                  </a:schemeClr>
                </a:solidFill>
              </a:rPr>
              <a:t>Controles </a:t>
            </a:r>
            <a:endParaRPr lang="es-ES" sz="2000" b="1" dirty="0">
              <a:solidFill>
                <a:schemeClr val="accent6">
                  <a:lumMod val="50000"/>
                </a:schemeClr>
              </a:solidFill>
            </a:endParaRPr>
          </a:p>
        </p:txBody>
      </p:sp>
      <p:grpSp>
        <p:nvGrpSpPr>
          <p:cNvPr id="35" name="Grupo 34"/>
          <p:cNvGrpSpPr/>
          <p:nvPr/>
        </p:nvGrpSpPr>
        <p:grpSpPr>
          <a:xfrm>
            <a:off x="2607027" y="1540130"/>
            <a:ext cx="3924444" cy="503334"/>
            <a:chOff x="2078428" y="1774618"/>
            <a:chExt cx="1429884" cy="891119"/>
          </a:xfrm>
          <a:effectLst>
            <a:outerShdw blurRad="50800" dist="38100" algn="l" rotWithShape="0">
              <a:prstClr val="black">
                <a:alpha val="40000"/>
              </a:prstClr>
            </a:outerShdw>
          </a:effectLst>
          <a:scene3d>
            <a:camera prst="orthographicFront">
              <a:rot lat="0" lon="0" rev="0"/>
            </a:camera>
            <a:lightRig rig="contrasting" dir="t">
              <a:rot lat="0" lon="0" rev="1500000"/>
            </a:lightRig>
          </a:scene3d>
        </p:grpSpPr>
        <p:sp>
          <p:nvSpPr>
            <p:cNvPr id="36" name="Terminador 35"/>
            <p:cNvSpPr/>
            <p:nvPr/>
          </p:nvSpPr>
          <p:spPr>
            <a:xfrm>
              <a:off x="2078428" y="1774618"/>
              <a:ext cx="1429884" cy="891119"/>
            </a:xfrm>
            <a:prstGeom prst="flowChartTerminator">
              <a:avLst/>
            </a:prstGeom>
            <a:solidFill>
              <a:schemeClr val="accent6">
                <a:lumMod val="40000"/>
                <a:lumOff val="60000"/>
              </a:schemeClr>
            </a:solidFill>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7" name="Elipse 4"/>
            <p:cNvSpPr/>
            <p:nvPr/>
          </p:nvSpPr>
          <p:spPr>
            <a:xfrm>
              <a:off x="2299216" y="1916934"/>
              <a:ext cx="1011081" cy="657239"/>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b="1" kern="1200" dirty="0">
                  <a:solidFill>
                    <a:schemeClr val="accent6">
                      <a:lumMod val="50000"/>
                    </a:schemeClr>
                  </a:solidFill>
                </a:rPr>
                <a:t>Tribunal de Cuentas Europeo</a:t>
              </a:r>
            </a:p>
          </p:txBody>
        </p:sp>
      </p:grpSp>
      <p:grpSp>
        <p:nvGrpSpPr>
          <p:cNvPr id="41" name="Grupo 40"/>
          <p:cNvGrpSpPr/>
          <p:nvPr/>
        </p:nvGrpSpPr>
        <p:grpSpPr>
          <a:xfrm>
            <a:off x="2818299" y="2161330"/>
            <a:ext cx="3404701" cy="896548"/>
            <a:chOff x="3151015" y="2080390"/>
            <a:chExt cx="2317541" cy="1117842"/>
          </a:xfrm>
        </p:grpSpPr>
        <p:grpSp>
          <p:nvGrpSpPr>
            <p:cNvPr id="32" name="Grupo 31"/>
            <p:cNvGrpSpPr/>
            <p:nvPr/>
          </p:nvGrpSpPr>
          <p:grpSpPr>
            <a:xfrm>
              <a:off x="4327900" y="2509692"/>
              <a:ext cx="1140656" cy="688540"/>
              <a:chOff x="2078428" y="1774618"/>
              <a:chExt cx="1429884" cy="891119"/>
            </a:xfrm>
            <a:effectLst>
              <a:outerShdw blurRad="50800" dist="38100" algn="l" rotWithShape="0">
                <a:prstClr val="black">
                  <a:alpha val="40000"/>
                </a:prstClr>
              </a:outerShdw>
            </a:effectLst>
            <a:scene3d>
              <a:camera prst="orthographicFront">
                <a:rot lat="0" lon="0" rev="0"/>
              </a:camera>
              <a:lightRig rig="contrasting" dir="t">
                <a:rot lat="0" lon="0" rev="1500000"/>
              </a:lightRig>
            </a:scene3d>
          </p:grpSpPr>
          <p:sp>
            <p:nvSpPr>
              <p:cNvPr id="33" name="Terminador 32"/>
              <p:cNvSpPr/>
              <p:nvPr/>
            </p:nvSpPr>
            <p:spPr>
              <a:xfrm>
                <a:off x="2078428" y="1774618"/>
                <a:ext cx="1429884" cy="891119"/>
              </a:xfrm>
              <a:prstGeom prst="flowChartTerminator">
                <a:avLst/>
              </a:prstGeom>
              <a:solidFill>
                <a:schemeClr val="accent6">
                  <a:lumMod val="40000"/>
                  <a:lumOff val="60000"/>
                </a:schemeClr>
              </a:solidFill>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Elipse 4"/>
              <p:cNvSpPr/>
              <p:nvPr/>
            </p:nvSpPr>
            <p:spPr>
              <a:xfrm>
                <a:off x="2286751" y="1949120"/>
                <a:ext cx="1011081" cy="630117"/>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b="1" kern="1200" dirty="0">
                    <a:solidFill>
                      <a:schemeClr val="accent6">
                        <a:lumMod val="50000"/>
                      </a:schemeClr>
                    </a:solidFill>
                  </a:rPr>
                  <a:t>OLAF</a:t>
                </a:r>
              </a:p>
            </p:txBody>
          </p:sp>
        </p:grpSp>
        <p:grpSp>
          <p:nvGrpSpPr>
            <p:cNvPr id="38" name="Grupo 37"/>
            <p:cNvGrpSpPr/>
            <p:nvPr/>
          </p:nvGrpSpPr>
          <p:grpSpPr>
            <a:xfrm>
              <a:off x="3151015" y="2080390"/>
              <a:ext cx="1414796" cy="900251"/>
              <a:chOff x="2042262" y="1833813"/>
              <a:chExt cx="1429884" cy="891119"/>
            </a:xfrm>
            <a:effectLst>
              <a:outerShdw blurRad="50800" dist="38100" algn="l" rotWithShape="0">
                <a:prstClr val="black">
                  <a:alpha val="40000"/>
                </a:prstClr>
              </a:outerShdw>
            </a:effectLst>
            <a:scene3d>
              <a:camera prst="orthographicFront">
                <a:rot lat="0" lon="0" rev="0"/>
              </a:camera>
              <a:lightRig rig="contrasting" dir="t">
                <a:rot lat="0" lon="0" rev="1500000"/>
              </a:lightRig>
            </a:scene3d>
          </p:grpSpPr>
          <p:sp>
            <p:nvSpPr>
              <p:cNvPr id="39" name="Terminador 38"/>
              <p:cNvSpPr/>
              <p:nvPr/>
            </p:nvSpPr>
            <p:spPr>
              <a:xfrm>
                <a:off x="2042262" y="1833813"/>
                <a:ext cx="1429884" cy="891119"/>
              </a:xfrm>
              <a:prstGeom prst="flowChartTerminator">
                <a:avLst/>
              </a:prstGeom>
              <a:solidFill>
                <a:schemeClr val="accent6">
                  <a:lumMod val="40000"/>
                  <a:lumOff val="60000"/>
                </a:schemeClr>
              </a:solidFill>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0" name="Elipse 4"/>
              <p:cNvSpPr/>
              <p:nvPr/>
            </p:nvSpPr>
            <p:spPr>
              <a:xfrm>
                <a:off x="2277980" y="1950448"/>
                <a:ext cx="1011081" cy="630117"/>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sz="1600" b="1" kern="1200" dirty="0">
                    <a:solidFill>
                      <a:schemeClr val="accent6">
                        <a:lumMod val="50000"/>
                      </a:schemeClr>
                    </a:solidFill>
                  </a:rPr>
                  <a:t>Comisión Europea</a:t>
                </a:r>
              </a:p>
            </p:txBody>
          </p:sp>
        </p:grpSp>
      </p:grpSp>
      <p:sp>
        <p:nvSpPr>
          <p:cNvPr id="2" name="Elipse 1"/>
          <p:cNvSpPr/>
          <p:nvPr/>
        </p:nvSpPr>
        <p:spPr>
          <a:xfrm>
            <a:off x="2011680" y="4368135"/>
            <a:ext cx="1816608" cy="9144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666750">
              <a:lnSpc>
                <a:spcPct val="90000"/>
              </a:lnSpc>
              <a:spcBef>
                <a:spcPct val="0"/>
              </a:spcBef>
              <a:spcAft>
                <a:spcPct val="35000"/>
              </a:spcAft>
            </a:pPr>
            <a:r>
              <a:rPr lang="es-ES" b="1" dirty="0"/>
              <a:t>Autoridad Nacional</a:t>
            </a:r>
          </a:p>
        </p:txBody>
      </p:sp>
    </p:spTree>
    <p:extLst>
      <p:ext uri="{BB962C8B-B14F-4D97-AF65-F5344CB8AC3E}">
        <p14:creationId xmlns:p14="http://schemas.microsoft.com/office/powerpoint/2010/main" val="242927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422548" y="911926"/>
            <a:ext cx="4599205" cy="461665"/>
          </a:xfrm>
          <a:prstGeom prst="rect">
            <a:avLst/>
          </a:prstGeom>
          <a:solidFill>
            <a:srgbClr val="0000FF"/>
          </a:solidFill>
        </p:spPr>
        <p:txBody>
          <a:bodyPr wrap="square" rtlCol="0">
            <a:spAutoFit/>
          </a:bodyPr>
          <a:lstStyle/>
          <a:p>
            <a:pPr algn="ctr"/>
            <a:r>
              <a:rPr lang="es-ES" sz="2400" b="1" dirty="0" smtClean="0">
                <a:solidFill>
                  <a:schemeClr val="bg1"/>
                </a:solidFill>
              </a:rPr>
              <a:t>Supervisión de los controles</a:t>
            </a:r>
          </a:p>
        </p:txBody>
      </p:sp>
      <p:sp>
        <p:nvSpPr>
          <p:cNvPr id="7" name="Rectángulo redondeado 6"/>
          <p:cNvSpPr/>
          <p:nvPr/>
        </p:nvSpPr>
        <p:spPr>
          <a:xfrm>
            <a:off x="692462" y="1439294"/>
            <a:ext cx="8017932" cy="88670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CuadroTexto 10"/>
          <p:cNvSpPr txBox="1"/>
          <p:nvPr/>
        </p:nvSpPr>
        <p:spPr>
          <a:xfrm>
            <a:off x="712298" y="1415496"/>
            <a:ext cx="3674539" cy="369332"/>
          </a:xfrm>
          <a:prstGeom prst="rect">
            <a:avLst/>
          </a:prstGeom>
          <a:noFill/>
        </p:spPr>
        <p:txBody>
          <a:bodyPr wrap="square" rtlCol="0">
            <a:spAutoFit/>
          </a:bodyPr>
          <a:lstStyle/>
          <a:p>
            <a:r>
              <a:rPr lang="es-ES" b="1" dirty="0" smtClean="0"/>
              <a:t>Responsable: </a:t>
            </a:r>
            <a:r>
              <a:rPr lang="es-ES" b="1" dirty="0" smtClean="0">
                <a:solidFill>
                  <a:srgbClr val="FF0000"/>
                </a:solidFill>
              </a:rPr>
              <a:t>la Autoridad Nacional</a:t>
            </a:r>
            <a:endParaRPr lang="es-ES" dirty="0">
              <a:solidFill>
                <a:srgbClr val="FF0000"/>
              </a:solidFill>
            </a:endParaRPr>
          </a:p>
        </p:txBody>
      </p:sp>
      <p:sp>
        <p:nvSpPr>
          <p:cNvPr id="13" name="Rectángulo 12"/>
          <p:cNvSpPr/>
          <p:nvPr/>
        </p:nvSpPr>
        <p:spPr>
          <a:xfrm>
            <a:off x="967635" y="1673696"/>
            <a:ext cx="7670793" cy="646331"/>
          </a:xfrm>
          <a:prstGeom prst="rect">
            <a:avLst/>
          </a:prstGeom>
        </p:spPr>
        <p:txBody>
          <a:bodyPr wrap="square">
            <a:spAutoFit/>
          </a:bodyPr>
          <a:lstStyle/>
          <a:p>
            <a:pPr>
              <a:spcAft>
                <a:spcPts val="0"/>
              </a:spcAft>
            </a:pPr>
            <a:r>
              <a:rPr lang="es-ES" dirty="0">
                <a:latin typeface="Times New Roman" panose="02020603050405020304" pitchFamily="18" charset="0"/>
                <a:ea typeface="Times New Roman" panose="02020603050405020304" pitchFamily="18" charset="0"/>
              </a:rPr>
              <a:t>Se garantizará la separación de funciones con los equipos, unidades u organismos responsables de las verificaciones del artículo 125.</a:t>
            </a:r>
            <a:endParaRPr lang="es-ES" dirty="0">
              <a:effectLst/>
              <a:latin typeface="Times New Roman" panose="02020603050405020304" pitchFamily="18" charset="0"/>
              <a:ea typeface="Times New Roman" panose="02020603050405020304" pitchFamily="18" charset="0"/>
            </a:endParaRPr>
          </a:p>
        </p:txBody>
      </p:sp>
      <p:sp>
        <p:nvSpPr>
          <p:cNvPr id="15" name="Forma libre 14"/>
          <p:cNvSpPr/>
          <p:nvPr/>
        </p:nvSpPr>
        <p:spPr>
          <a:xfrm>
            <a:off x="4512056" y="2365584"/>
            <a:ext cx="3031744" cy="1039783"/>
          </a:xfrm>
          <a:custGeom>
            <a:avLst/>
            <a:gdLst>
              <a:gd name="connsiteX0" fmla="*/ 0 w 1123358"/>
              <a:gd name="connsiteY0" fmla="*/ 44672 h 446722"/>
              <a:gd name="connsiteX1" fmla="*/ 44672 w 1123358"/>
              <a:gd name="connsiteY1" fmla="*/ 0 h 446722"/>
              <a:gd name="connsiteX2" fmla="*/ 1078686 w 1123358"/>
              <a:gd name="connsiteY2" fmla="*/ 0 h 446722"/>
              <a:gd name="connsiteX3" fmla="*/ 1123358 w 1123358"/>
              <a:gd name="connsiteY3" fmla="*/ 44672 h 446722"/>
              <a:gd name="connsiteX4" fmla="*/ 1123358 w 1123358"/>
              <a:gd name="connsiteY4" fmla="*/ 402050 h 446722"/>
              <a:gd name="connsiteX5" fmla="*/ 1078686 w 1123358"/>
              <a:gd name="connsiteY5" fmla="*/ 446722 h 446722"/>
              <a:gd name="connsiteX6" fmla="*/ 44672 w 1123358"/>
              <a:gd name="connsiteY6" fmla="*/ 446722 h 446722"/>
              <a:gd name="connsiteX7" fmla="*/ 0 w 1123358"/>
              <a:gd name="connsiteY7" fmla="*/ 402050 h 446722"/>
              <a:gd name="connsiteX8" fmla="*/ 0 w 1123358"/>
              <a:gd name="connsiteY8" fmla="*/ 44672 h 44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3358" h="446722">
                <a:moveTo>
                  <a:pt x="0" y="44672"/>
                </a:moveTo>
                <a:cubicBezTo>
                  <a:pt x="0" y="20000"/>
                  <a:pt x="20000" y="0"/>
                  <a:pt x="44672" y="0"/>
                </a:cubicBezTo>
                <a:lnTo>
                  <a:pt x="1078686" y="0"/>
                </a:lnTo>
                <a:cubicBezTo>
                  <a:pt x="1103358" y="0"/>
                  <a:pt x="1123358" y="20000"/>
                  <a:pt x="1123358" y="44672"/>
                </a:cubicBezTo>
                <a:lnTo>
                  <a:pt x="1123358" y="402050"/>
                </a:lnTo>
                <a:cubicBezTo>
                  <a:pt x="1123358" y="426722"/>
                  <a:pt x="1103358" y="446722"/>
                  <a:pt x="1078686" y="446722"/>
                </a:cubicBezTo>
                <a:lnTo>
                  <a:pt x="44672" y="446722"/>
                </a:lnTo>
                <a:cubicBezTo>
                  <a:pt x="20000" y="446722"/>
                  <a:pt x="0" y="426722"/>
                  <a:pt x="0" y="402050"/>
                </a:cubicBezTo>
                <a:lnTo>
                  <a:pt x="0" y="44672"/>
                </a:lnTo>
                <a:close/>
              </a:path>
            </a:pathLst>
          </a:custGeom>
          <a:solidFill>
            <a:srgbClr val="0000FF"/>
          </a:solidFill>
          <a:ln>
            <a:noFill/>
          </a:ln>
          <a:effectLst/>
          <a:scene3d>
            <a:camera prst="orthographicFront">
              <a:rot lat="0" lon="0" rev="0"/>
            </a:camera>
            <a:lightRig rig="contrasting" dir="t">
              <a:rot lat="0" lon="0" rev="1500000"/>
            </a:lightRig>
          </a:scene3d>
          <a:sp3d prstMaterial="metal">
            <a:bevelT w="88900" h="88900"/>
          </a:sp3d>
        </p:spPr>
        <p:style>
          <a:lnRef idx="2">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37849" tIns="29595" rIns="37849" bIns="29595" numCol="1" spcCol="1270" anchor="ctr" anchorCtr="0">
            <a:noAutofit/>
          </a:bodyPr>
          <a:lstStyle/>
          <a:p>
            <a:pPr algn="ctr" defTabSz="577836">
              <a:lnSpc>
                <a:spcPct val="90000"/>
              </a:lnSpc>
              <a:spcBef>
                <a:spcPct val="0"/>
              </a:spcBef>
              <a:spcAft>
                <a:spcPct val="35000"/>
              </a:spcAft>
            </a:pPr>
            <a:r>
              <a:rPr lang="es-ES" sz="2400" b="1" dirty="0" smtClean="0">
                <a:solidFill>
                  <a:schemeClr val="bg1"/>
                </a:solidFill>
              </a:rPr>
              <a:t>Control de calidad</a:t>
            </a:r>
            <a:endParaRPr lang="es-ES" sz="2400" b="1" dirty="0">
              <a:solidFill>
                <a:schemeClr val="bg1"/>
              </a:solidFill>
            </a:endParaRPr>
          </a:p>
        </p:txBody>
      </p:sp>
      <p:graphicFrame>
        <p:nvGraphicFramePr>
          <p:cNvPr id="16" name="Diagrama 15"/>
          <p:cNvGraphicFramePr/>
          <p:nvPr>
            <p:extLst>
              <p:ext uri="{D42A27DB-BD31-4B8C-83A1-F6EECF244321}">
                <p14:modId xmlns:p14="http://schemas.microsoft.com/office/powerpoint/2010/main" val="3051982041"/>
              </p:ext>
            </p:extLst>
          </p:nvPr>
        </p:nvGraphicFramePr>
        <p:xfrm>
          <a:off x="3107260" y="2955495"/>
          <a:ext cx="5613407" cy="12221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Rectángulo redondeado 17"/>
          <p:cNvSpPr/>
          <p:nvPr/>
        </p:nvSpPr>
        <p:spPr>
          <a:xfrm>
            <a:off x="764429" y="3370615"/>
            <a:ext cx="2099733" cy="574412"/>
          </a:xfrm>
          <a:prstGeom prst="roundRect">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CuadroTexto 18"/>
          <p:cNvSpPr txBox="1"/>
          <p:nvPr/>
        </p:nvSpPr>
        <p:spPr>
          <a:xfrm>
            <a:off x="829055" y="3387871"/>
            <a:ext cx="2099733" cy="584775"/>
          </a:xfrm>
          <a:prstGeom prst="rect">
            <a:avLst/>
          </a:prstGeom>
          <a:noFill/>
        </p:spPr>
        <p:txBody>
          <a:bodyPr wrap="square" rtlCol="0">
            <a:spAutoFit/>
          </a:bodyPr>
          <a:lstStyle/>
          <a:p>
            <a:r>
              <a:rPr lang="es-ES" sz="1600" b="1" dirty="0" smtClean="0">
                <a:solidFill>
                  <a:schemeClr val="accent1">
                    <a:lumMod val="50000"/>
                  </a:schemeClr>
                </a:solidFill>
              </a:rPr>
              <a:t>Previo a la validación de gastos</a:t>
            </a:r>
            <a:endParaRPr lang="es-ES" sz="1600" b="1" dirty="0">
              <a:solidFill>
                <a:schemeClr val="accent1">
                  <a:lumMod val="50000"/>
                </a:schemeClr>
              </a:solidFill>
            </a:endParaRPr>
          </a:p>
        </p:txBody>
      </p:sp>
      <p:sp>
        <p:nvSpPr>
          <p:cNvPr id="22" name="Hexágono 4"/>
          <p:cNvSpPr/>
          <p:nvPr/>
        </p:nvSpPr>
        <p:spPr>
          <a:xfrm rot="21109012">
            <a:off x="1062563" y="4180341"/>
            <a:ext cx="2857499" cy="2533676"/>
          </a:xfrm>
          <a:prstGeom prst="teardrop">
            <a:avLst>
              <a:gd name="adj" fmla="val 95209"/>
            </a:avLst>
          </a:prstGeom>
          <a:solidFill>
            <a:schemeClr val="accent5">
              <a:lumMod val="40000"/>
              <a:lumOff val="60000"/>
            </a:schemeClr>
          </a:solidFill>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endParaRPr lang="es-ES" sz="1400" kern="1200" dirty="0">
              <a:solidFill>
                <a:schemeClr val="accent5">
                  <a:lumMod val="75000"/>
                </a:schemeClr>
              </a:solidFill>
            </a:endParaRPr>
          </a:p>
        </p:txBody>
      </p:sp>
      <p:sp>
        <p:nvSpPr>
          <p:cNvPr id="23" name="Hexágono 4"/>
          <p:cNvSpPr/>
          <p:nvPr/>
        </p:nvSpPr>
        <p:spPr>
          <a:xfrm rot="21109012">
            <a:off x="3539861" y="4159567"/>
            <a:ext cx="2857499" cy="2604381"/>
          </a:xfrm>
          <a:prstGeom prst="teardrop">
            <a:avLst>
              <a:gd name="adj" fmla="val 95209"/>
            </a:avLst>
          </a:prstGeom>
          <a:solidFill>
            <a:schemeClr val="accent5">
              <a:lumMod val="60000"/>
              <a:lumOff val="40000"/>
            </a:schemeClr>
          </a:solidFill>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endParaRPr lang="es-ES" sz="1400" kern="1200" dirty="0">
              <a:solidFill>
                <a:schemeClr val="accent5">
                  <a:lumMod val="50000"/>
                </a:schemeClr>
              </a:solidFill>
            </a:endParaRPr>
          </a:p>
        </p:txBody>
      </p:sp>
      <p:sp>
        <p:nvSpPr>
          <p:cNvPr id="24" name="Hexágono 4"/>
          <p:cNvSpPr/>
          <p:nvPr/>
        </p:nvSpPr>
        <p:spPr>
          <a:xfrm rot="21109012">
            <a:off x="6007096" y="4303447"/>
            <a:ext cx="2857499" cy="2533676"/>
          </a:xfrm>
          <a:prstGeom prst="teardrop">
            <a:avLst>
              <a:gd name="adj" fmla="val 95209"/>
            </a:avLst>
          </a:prstGeom>
          <a:solidFill>
            <a:schemeClr val="accent5">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endParaRPr lang="es-ES" sz="1400" kern="1200" dirty="0">
              <a:solidFill>
                <a:schemeClr val="bg1"/>
              </a:solidFill>
            </a:endParaRPr>
          </a:p>
        </p:txBody>
      </p:sp>
      <p:sp>
        <p:nvSpPr>
          <p:cNvPr id="25" name="Forma libre 24"/>
          <p:cNvSpPr/>
          <p:nvPr/>
        </p:nvSpPr>
        <p:spPr>
          <a:xfrm>
            <a:off x="559128" y="2346410"/>
            <a:ext cx="1845734" cy="915428"/>
          </a:xfrm>
          <a:custGeom>
            <a:avLst/>
            <a:gdLst>
              <a:gd name="connsiteX0" fmla="*/ 0 w 1123358"/>
              <a:gd name="connsiteY0" fmla="*/ 44672 h 446722"/>
              <a:gd name="connsiteX1" fmla="*/ 44672 w 1123358"/>
              <a:gd name="connsiteY1" fmla="*/ 0 h 446722"/>
              <a:gd name="connsiteX2" fmla="*/ 1078686 w 1123358"/>
              <a:gd name="connsiteY2" fmla="*/ 0 h 446722"/>
              <a:gd name="connsiteX3" fmla="*/ 1123358 w 1123358"/>
              <a:gd name="connsiteY3" fmla="*/ 44672 h 446722"/>
              <a:gd name="connsiteX4" fmla="*/ 1123358 w 1123358"/>
              <a:gd name="connsiteY4" fmla="*/ 402050 h 446722"/>
              <a:gd name="connsiteX5" fmla="*/ 1078686 w 1123358"/>
              <a:gd name="connsiteY5" fmla="*/ 446722 h 446722"/>
              <a:gd name="connsiteX6" fmla="*/ 44672 w 1123358"/>
              <a:gd name="connsiteY6" fmla="*/ 446722 h 446722"/>
              <a:gd name="connsiteX7" fmla="*/ 0 w 1123358"/>
              <a:gd name="connsiteY7" fmla="*/ 402050 h 446722"/>
              <a:gd name="connsiteX8" fmla="*/ 0 w 1123358"/>
              <a:gd name="connsiteY8" fmla="*/ 44672 h 44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3358" h="446722">
                <a:moveTo>
                  <a:pt x="0" y="44672"/>
                </a:moveTo>
                <a:cubicBezTo>
                  <a:pt x="0" y="20000"/>
                  <a:pt x="20000" y="0"/>
                  <a:pt x="44672" y="0"/>
                </a:cubicBezTo>
                <a:lnTo>
                  <a:pt x="1078686" y="0"/>
                </a:lnTo>
                <a:cubicBezTo>
                  <a:pt x="1103358" y="0"/>
                  <a:pt x="1123358" y="20000"/>
                  <a:pt x="1123358" y="44672"/>
                </a:cubicBezTo>
                <a:lnTo>
                  <a:pt x="1123358" y="402050"/>
                </a:lnTo>
                <a:cubicBezTo>
                  <a:pt x="1123358" y="426722"/>
                  <a:pt x="1103358" y="446722"/>
                  <a:pt x="1078686" y="446722"/>
                </a:cubicBezTo>
                <a:lnTo>
                  <a:pt x="44672" y="446722"/>
                </a:lnTo>
                <a:cubicBezTo>
                  <a:pt x="20000" y="446722"/>
                  <a:pt x="0" y="426722"/>
                  <a:pt x="0" y="402050"/>
                </a:cubicBezTo>
                <a:lnTo>
                  <a:pt x="0" y="44672"/>
                </a:lnTo>
                <a:close/>
              </a:path>
            </a:pathLst>
          </a:custGeom>
          <a:solidFill>
            <a:schemeClr val="accent1">
              <a:lumMod val="75000"/>
            </a:schemeClr>
          </a:solidFill>
          <a:ln>
            <a:noFill/>
          </a:ln>
          <a:effectLst/>
          <a:scene3d>
            <a:camera prst="orthographicFront">
              <a:rot lat="0" lon="0" rev="0"/>
            </a:camera>
            <a:lightRig rig="contrasting" dir="t">
              <a:rot lat="0" lon="0" rev="1500000"/>
            </a:lightRig>
          </a:scene3d>
          <a:sp3d prstMaterial="metal">
            <a:bevelT w="88900" h="88900"/>
          </a:sp3d>
        </p:spPr>
        <p:style>
          <a:lnRef idx="2">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37849" tIns="29595" rIns="37849" bIns="29595" numCol="1" spcCol="1270" anchor="ctr" anchorCtr="0">
            <a:noAutofit/>
          </a:bodyPr>
          <a:lstStyle/>
          <a:p>
            <a:pPr algn="ctr" defTabSz="577836">
              <a:lnSpc>
                <a:spcPct val="90000"/>
              </a:lnSpc>
              <a:spcBef>
                <a:spcPct val="0"/>
              </a:spcBef>
              <a:spcAft>
                <a:spcPct val="35000"/>
              </a:spcAft>
            </a:pPr>
            <a:r>
              <a:rPr lang="es-ES" b="1" dirty="0" smtClean="0">
                <a:solidFill>
                  <a:schemeClr val="bg1"/>
                </a:solidFill>
              </a:rPr>
              <a:t>Control de coherencia y conformidad</a:t>
            </a:r>
            <a:endParaRPr lang="es-ES" b="1" dirty="0">
              <a:solidFill>
                <a:schemeClr val="bg1"/>
              </a:solidFill>
            </a:endParaRPr>
          </a:p>
        </p:txBody>
      </p:sp>
      <p:sp>
        <p:nvSpPr>
          <p:cNvPr id="26" name="Rectángulo 25"/>
          <p:cNvSpPr/>
          <p:nvPr/>
        </p:nvSpPr>
        <p:spPr>
          <a:xfrm>
            <a:off x="1333501" y="4678104"/>
            <a:ext cx="2252133" cy="1600438"/>
          </a:xfrm>
          <a:prstGeom prst="rect">
            <a:avLst/>
          </a:prstGeom>
        </p:spPr>
        <p:txBody>
          <a:bodyPr wrap="square">
            <a:spAutoFit/>
          </a:bodyPr>
          <a:lstStyle/>
          <a:p>
            <a:pPr marL="177800" lvl="1" indent="-177800">
              <a:buFont typeface="Arial" panose="020B0604020202020204" pitchFamily="34" charset="0"/>
              <a:buChar char="•"/>
            </a:pPr>
            <a:r>
              <a:rPr lang="es-ES" sz="1400" b="1" dirty="0" smtClean="0">
                <a:solidFill>
                  <a:schemeClr val="accent5">
                    <a:lumMod val="75000"/>
                  </a:schemeClr>
                </a:solidFill>
              </a:rPr>
              <a:t>Revisar </a:t>
            </a:r>
            <a:r>
              <a:rPr lang="es-ES" sz="1400" b="1" dirty="0">
                <a:solidFill>
                  <a:schemeClr val="accent5">
                    <a:lumMod val="75000"/>
                  </a:schemeClr>
                </a:solidFill>
              </a:rPr>
              <a:t>la elegibilidad de los gastos</a:t>
            </a:r>
          </a:p>
          <a:p>
            <a:pPr marL="177800" lvl="1" indent="-177800">
              <a:buFont typeface="Arial" panose="020B0604020202020204" pitchFamily="34" charset="0"/>
              <a:buChar char="•"/>
            </a:pPr>
            <a:r>
              <a:rPr lang="es-ES" sz="1400" b="1" dirty="0">
                <a:solidFill>
                  <a:schemeClr val="accent5">
                    <a:lumMod val="75000"/>
                  </a:schemeClr>
                </a:solidFill>
              </a:rPr>
              <a:t>Comprobar las medidas que se han adoptado </a:t>
            </a:r>
          </a:p>
          <a:p>
            <a:pPr marL="177800" lvl="1" indent="-177800">
              <a:buFont typeface="Arial" panose="020B0604020202020204" pitchFamily="34" charset="0"/>
              <a:buChar char="•"/>
            </a:pPr>
            <a:r>
              <a:rPr lang="es-ES" sz="1400" b="1" dirty="0">
                <a:solidFill>
                  <a:schemeClr val="accent5">
                    <a:lumMod val="75000"/>
                  </a:schemeClr>
                </a:solidFill>
              </a:rPr>
              <a:t>que el sistema de control del beneficiario funciona </a:t>
            </a:r>
            <a:r>
              <a:rPr lang="es-ES" sz="1400" b="1" dirty="0" smtClean="0">
                <a:solidFill>
                  <a:schemeClr val="accent5">
                    <a:lumMod val="75000"/>
                  </a:schemeClr>
                </a:solidFill>
              </a:rPr>
              <a:t>adecuadamente</a:t>
            </a:r>
            <a:endParaRPr lang="es-ES" sz="1400" b="1" dirty="0">
              <a:solidFill>
                <a:schemeClr val="accent5">
                  <a:lumMod val="75000"/>
                </a:schemeClr>
              </a:solidFill>
            </a:endParaRPr>
          </a:p>
        </p:txBody>
      </p:sp>
      <p:sp>
        <p:nvSpPr>
          <p:cNvPr id="27" name="CuadroTexto 26"/>
          <p:cNvSpPr txBox="1"/>
          <p:nvPr/>
        </p:nvSpPr>
        <p:spPr>
          <a:xfrm>
            <a:off x="2032334" y="4305958"/>
            <a:ext cx="1202267" cy="369332"/>
          </a:xfrm>
          <a:prstGeom prst="rect">
            <a:avLst/>
          </a:prstGeom>
          <a:noFill/>
        </p:spPr>
        <p:txBody>
          <a:bodyPr wrap="square" rtlCol="0">
            <a:spAutoFit/>
          </a:bodyPr>
          <a:lstStyle/>
          <a:p>
            <a:r>
              <a:rPr lang="es-ES" b="1" dirty="0" smtClean="0">
                <a:solidFill>
                  <a:schemeClr val="accent5">
                    <a:lumMod val="50000"/>
                  </a:schemeClr>
                </a:solidFill>
              </a:rPr>
              <a:t>Objeto:</a:t>
            </a:r>
            <a:endParaRPr lang="es-ES" b="1" dirty="0">
              <a:solidFill>
                <a:schemeClr val="accent5">
                  <a:lumMod val="50000"/>
                </a:schemeClr>
              </a:solidFill>
            </a:endParaRPr>
          </a:p>
        </p:txBody>
      </p:sp>
      <p:sp>
        <p:nvSpPr>
          <p:cNvPr id="28" name="Rectángulo 27"/>
          <p:cNvSpPr/>
          <p:nvPr/>
        </p:nvSpPr>
        <p:spPr>
          <a:xfrm>
            <a:off x="3847431" y="4741749"/>
            <a:ext cx="2516631" cy="1815882"/>
          </a:xfrm>
          <a:prstGeom prst="rect">
            <a:avLst/>
          </a:prstGeom>
        </p:spPr>
        <p:txBody>
          <a:bodyPr wrap="square">
            <a:spAutoFit/>
          </a:bodyPr>
          <a:lstStyle/>
          <a:p>
            <a:pPr marL="93663" lvl="0" indent="-93663">
              <a:buFont typeface="Arial" panose="020B0604020202020204" pitchFamily="34" charset="0"/>
              <a:buChar char="•"/>
            </a:pPr>
            <a:r>
              <a:rPr lang="es-ES" sz="1400" b="1" dirty="0">
                <a:solidFill>
                  <a:schemeClr val="accent5">
                    <a:lumMod val="50000"/>
                  </a:schemeClr>
                </a:solidFill>
              </a:rPr>
              <a:t>Tipos de responsables de control</a:t>
            </a:r>
          </a:p>
          <a:p>
            <a:pPr marL="93663" lvl="0" indent="-93663">
              <a:buFont typeface="Arial" panose="020B0604020202020204" pitchFamily="34" charset="0"/>
              <a:buChar char="•"/>
            </a:pPr>
            <a:r>
              <a:rPr lang="es-ES" sz="1400" b="1" dirty="0">
                <a:solidFill>
                  <a:schemeClr val="accent5">
                    <a:lumMod val="50000"/>
                  </a:schemeClr>
                </a:solidFill>
              </a:rPr>
              <a:t>Organismos </a:t>
            </a:r>
            <a:r>
              <a:rPr lang="es-ES" sz="1400" b="1" dirty="0" smtClean="0">
                <a:solidFill>
                  <a:schemeClr val="accent5">
                    <a:lumMod val="50000"/>
                  </a:schemeClr>
                </a:solidFill>
              </a:rPr>
              <a:t>participantes       </a:t>
            </a:r>
            <a:r>
              <a:rPr lang="es-ES" sz="1400" b="1" dirty="0">
                <a:solidFill>
                  <a:schemeClr val="accent5">
                    <a:lumMod val="50000"/>
                  </a:schemeClr>
                </a:solidFill>
              </a:rPr>
              <a:t>y auditores en muchos proyectos/programas</a:t>
            </a:r>
          </a:p>
          <a:p>
            <a:pPr marL="93663" lvl="0" indent="-93663">
              <a:buFont typeface="Arial" panose="020B0604020202020204" pitchFamily="34" charset="0"/>
              <a:buChar char="•"/>
            </a:pPr>
            <a:r>
              <a:rPr lang="es-ES" sz="1400" b="1" dirty="0">
                <a:solidFill>
                  <a:schemeClr val="accent5">
                    <a:lumMod val="50000"/>
                  </a:schemeClr>
                </a:solidFill>
              </a:rPr>
              <a:t>Organismos con irregularidades y nivel </a:t>
            </a:r>
            <a:r>
              <a:rPr lang="es-ES" sz="1400" b="1" dirty="0" smtClean="0">
                <a:solidFill>
                  <a:schemeClr val="accent5">
                    <a:lumMod val="50000"/>
                  </a:schemeClr>
                </a:solidFill>
              </a:rPr>
              <a:t>de riesgo</a:t>
            </a:r>
            <a:endParaRPr lang="es-ES" sz="1400" b="1" dirty="0">
              <a:solidFill>
                <a:schemeClr val="accent5">
                  <a:lumMod val="50000"/>
                </a:schemeClr>
              </a:solidFill>
            </a:endParaRPr>
          </a:p>
        </p:txBody>
      </p:sp>
      <p:sp>
        <p:nvSpPr>
          <p:cNvPr id="29" name="Rectángulo 28"/>
          <p:cNvSpPr/>
          <p:nvPr/>
        </p:nvSpPr>
        <p:spPr>
          <a:xfrm>
            <a:off x="4392402" y="4159908"/>
            <a:ext cx="2108199" cy="707886"/>
          </a:xfrm>
          <a:prstGeom prst="rect">
            <a:avLst/>
          </a:prstGeom>
        </p:spPr>
        <p:txBody>
          <a:bodyPr wrap="square">
            <a:spAutoFit/>
          </a:bodyPr>
          <a:lstStyle/>
          <a:p>
            <a:pPr lvl="0"/>
            <a:r>
              <a:rPr lang="es-ES" sz="2000" b="1" dirty="0"/>
              <a:t>Selección de los controles</a:t>
            </a:r>
          </a:p>
        </p:txBody>
      </p:sp>
      <p:sp>
        <p:nvSpPr>
          <p:cNvPr id="30" name="Rectángulo 29"/>
          <p:cNvSpPr/>
          <p:nvPr/>
        </p:nvSpPr>
        <p:spPr>
          <a:xfrm>
            <a:off x="6500601" y="4531325"/>
            <a:ext cx="2302238" cy="707886"/>
          </a:xfrm>
          <a:prstGeom prst="rect">
            <a:avLst/>
          </a:prstGeom>
        </p:spPr>
        <p:txBody>
          <a:bodyPr wrap="square">
            <a:spAutoFit/>
          </a:bodyPr>
          <a:lstStyle/>
          <a:p>
            <a:pPr lvl="0"/>
            <a:r>
              <a:rPr lang="es-ES" sz="2000" b="1" dirty="0">
                <a:solidFill>
                  <a:schemeClr val="bg1"/>
                </a:solidFill>
              </a:rPr>
              <a:t>Tratamiento y gestión de informes</a:t>
            </a:r>
          </a:p>
        </p:txBody>
      </p:sp>
      <p:sp>
        <p:nvSpPr>
          <p:cNvPr id="31" name="Rectángulo 30"/>
          <p:cNvSpPr/>
          <p:nvPr/>
        </p:nvSpPr>
        <p:spPr>
          <a:xfrm>
            <a:off x="6364062" y="5275603"/>
            <a:ext cx="2540000" cy="1169551"/>
          </a:xfrm>
          <a:prstGeom prst="rect">
            <a:avLst/>
          </a:prstGeom>
        </p:spPr>
        <p:txBody>
          <a:bodyPr wrap="square">
            <a:spAutoFit/>
          </a:bodyPr>
          <a:lstStyle/>
          <a:p>
            <a:pPr marL="177800" lvl="0" indent="-177800">
              <a:buFont typeface="Arial" panose="020B0604020202020204" pitchFamily="34" charset="0"/>
              <a:buChar char="•"/>
            </a:pPr>
            <a:r>
              <a:rPr lang="es-ES" sz="1400" b="1" dirty="0">
                <a:solidFill>
                  <a:schemeClr val="bg1"/>
                </a:solidFill>
              </a:rPr>
              <a:t>Auditoría de sistemas y operaciones</a:t>
            </a:r>
          </a:p>
          <a:p>
            <a:pPr marL="177800" lvl="0" indent="-177800">
              <a:buFont typeface="Arial" panose="020B0604020202020204" pitchFamily="34" charset="0"/>
              <a:buChar char="•"/>
            </a:pPr>
            <a:r>
              <a:rPr lang="es-ES" sz="1400" b="1" dirty="0">
                <a:solidFill>
                  <a:schemeClr val="bg1"/>
                </a:solidFill>
              </a:rPr>
              <a:t>Emitidos por la Autoridad Nacional</a:t>
            </a:r>
          </a:p>
          <a:p>
            <a:pPr marL="177800" lvl="0" indent="-177800">
              <a:buFont typeface="Arial" panose="020B0604020202020204" pitchFamily="34" charset="0"/>
              <a:buChar char="•"/>
            </a:pPr>
            <a:r>
              <a:rPr lang="es-ES" sz="1400" b="1" dirty="0">
                <a:solidFill>
                  <a:schemeClr val="bg1"/>
                </a:solidFill>
              </a:rPr>
              <a:t>Informe anual de control</a:t>
            </a:r>
          </a:p>
        </p:txBody>
      </p:sp>
      <p:sp>
        <p:nvSpPr>
          <p:cNvPr id="2" name="CuadroTexto 1"/>
          <p:cNvSpPr txBox="1"/>
          <p:nvPr/>
        </p:nvSpPr>
        <p:spPr>
          <a:xfrm>
            <a:off x="2725071" y="5933996"/>
            <a:ext cx="489231" cy="369332"/>
          </a:xfrm>
          <a:prstGeom prst="rect">
            <a:avLst/>
          </a:prstGeom>
          <a:noFill/>
        </p:spPr>
        <p:txBody>
          <a:bodyPr wrap="square" rtlCol="0">
            <a:spAutoFit/>
          </a:bodyPr>
          <a:lstStyle/>
          <a:p>
            <a:r>
              <a:rPr lang="es-ES" b="1" dirty="0" smtClean="0"/>
              <a:t>(*)</a:t>
            </a:r>
            <a:endParaRPr lang="es-ES" b="1" dirty="0"/>
          </a:p>
        </p:txBody>
      </p:sp>
      <p:pic>
        <p:nvPicPr>
          <p:cNvPr id="32" name="Imagen 3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726481" y="5933996"/>
            <a:ext cx="486409" cy="486409"/>
          </a:xfrm>
          <a:prstGeom prst="rect">
            <a:avLst/>
          </a:prstGeom>
        </p:spPr>
      </p:pic>
    </p:spTree>
    <p:extLst>
      <p:ext uri="{BB962C8B-B14F-4D97-AF65-F5344CB8AC3E}">
        <p14:creationId xmlns:p14="http://schemas.microsoft.com/office/powerpoint/2010/main" val="23140283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007089" y="1124700"/>
            <a:ext cx="4599205" cy="461665"/>
          </a:xfrm>
          <a:prstGeom prst="rect">
            <a:avLst/>
          </a:prstGeom>
          <a:solidFill>
            <a:srgbClr val="0000FF"/>
          </a:solidFill>
        </p:spPr>
        <p:txBody>
          <a:bodyPr wrap="square" rtlCol="0">
            <a:spAutoFit/>
          </a:bodyPr>
          <a:lstStyle/>
          <a:p>
            <a:pPr algn="ctr"/>
            <a:r>
              <a:rPr lang="es-ES" sz="2400" b="1" dirty="0" smtClean="0">
                <a:solidFill>
                  <a:schemeClr val="bg1"/>
                </a:solidFill>
              </a:rPr>
              <a:t>Otros Controles I</a:t>
            </a:r>
          </a:p>
        </p:txBody>
      </p:sp>
      <p:sp>
        <p:nvSpPr>
          <p:cNvPr id="5" name="CuadroTexto 4"/>
          <p:cNvSpPr txBox="1"/>
          <p:nvPr/>
        </p:nvSpPr>
        <p:spPr>
          <a:xfrm>
            <a:off x="753533" y="1676400"/>
            <a:ext cx="7535333" cy="4893647"/>
          </a:xfrm>
          <a:prstGeom prst="rect">
            <a:avLst/>
          </a:prstGeom>
          <a:noFill/>
        </p:spPr>
        <p:txBody>
          <a:bodyPr wrap="square" rtlCol="0">
            <a:spAutoFit/>
          </a:bodyPr>
          <a:lstStyle/>
          <a:p>
            <a:r>
              <a:rPr lang="es-ES" b="1" dirty="0" smtClean="0"/>
              <a:t>Sistema de control multinivel e integrado.</a:t>
            </a:r>
          </a:p>
          <a:p>
            <a:pPr marL="285750" indent="-285750" algn="just">
              <a:spcBef>
                <a:spcPts val="600"/>
              </a:spcBef>
              <a:spcAft>
                <a:spcPts val="600"/>
              </a:spcAft>
              <a:buFontTx/>
              <a:buChar char="-"/>
            </a:pPr>
            <a:r>
              <a:rPr lang="es-ES" dirty="0" smtClean="0"/>
              <a:t>Los distintos niveles de control deben ser independientes entre sí a fin desempeñar sus funciones adecuadamente.</a:t>
            </a:r>
          </a:p>
          <a:p>
            <a:pPr algn="just">
              <a:spcBef>
                <a:spcPts val="600"/>
              </a:spcBef>
              <a:spcAft>
                <a:spcPts val="600"/>
              </a:spcAft>
            </a:pPr>
            <a:r>
              <a:rPr lang="es-ES" b="1" dirty="0" smtClean="0">
                <a:solidFill>
                  <a:srgbClr val="0000FF"/>
                </a:solidFill>
              </a:rPr>
              <a:t>Primer nivel: </a:t>
            </a:r>
          </a:p>
          <a:p>
            <a:pPr marL="285750" indent="-285750" algn="just">
              <a:spcBef>
                <a:spcPts val="600"/>
              </a:spcBef>
              <a:spcAft>
                <a:spcPts val="600"/>
              </a:spcAft>
              <a:buFont typeface="Wingdings" panose="05000000000000000000" pitchFamily="2" charset="2"/>
              <a:buChar char="Ø"/>
            </a:pPr>
            <a:r>
              <a:rPr lang="es-ES" b="1" dirty="0" smtClean="0"/>
              <a:t>La Autoridad de Gestión. </a:t>
            </a:r>
            <a:r>
              <a:rPr lang="es-ES" dirty="0" smtClean="0"/>
              <a:t>Asume la responsabilidad clave de garantizar que </a:t>
            </a:r>
            <a:r>
              <a:rPr lang="es-ES" dirty="0"/>
              <a:t>el </a:t>
            </a:r>
            <a:r>
              <a:rPr lang="es-ES" dirty="0" smtClean="0"/>
              <a:t>Programa </a:t>
            </a:r>
            <a:r>
              <a:rPr lang="es-ES" dirty="0"/>
              <a:t>se aplica de manera eficaz y correcta</a:t>
            </a:r>
            <a:r>
              <a:rPr lang="es-ES" dirty="0" smtClean="0"/>
              <a:t>.</a:t>
            </a:r>
          </a:p>
          <a:p>
            <a:pPr marL="285750" indent="-285750" algn="just">
              <a:spcBef>
                <a:spcPts val="600"/>
              </a:spcBef>
              <a:spcAft>
                <a:spcPts val="600"/>
              </a:spcAft>
              <a:buFontTx/>
              <a:buChar char="-"/>
            </a:pPr>
            <a:r>
              <a:rPr lang="es-ES" dirty="0" smtClean="0"/>
              <a:t>Establecer y realizar controles internos para verificar que los gastos presentados por los beneficiarios son regulares. </a:t>
            </a:r>
          </a:p>
          <a:p>
            <a:pPr marL="285750" indent="-285750" algn="just">
              <a:spcBef>
                <a:spcPts val="600"/>
              </a:spcBef>
              <a:spcAft>
                <a:spcPts val="600"/>
              </a:spcAft>
              <a:buFontTx/>
              <a:buChar char="-"/>
            </a:pPr>
            <a:r>
              <a:rPr lang="es-ES" dirty="0" smtClean="0"/>
              <a:t>Corregir los gastos irregulares constatados y retirarlos de las solicitudes de pago y recuperar de los beneficiarios cualquier ayuda ya pagada.</a:t>
            </a:r>
            <a:endParaRPr lang="es-ES" dirty="0"/>
          </a:p>
          <a:p>
            <a:pPr algn="just">
              <a:spcBef>
                <a:spcPts val="600"/>
              </a:spcBef>
              <a:spcAft>
                <a:spcPts val="600"/>
              </a:spcAft>
            </a:pPr>
            <a:r>
              <a:rPr lang="es-ES" b="1" dirty="0">
                <a:solidFill>
                  <a:srgbClr val="0000FF"/>
                </a:solidFill>
              </a:rPr>
              <a:t>S</a:t>
            </a:r>
            <a:r>
              <a:rPr lang="es-ES" b="1" dirty="0" smtClean="0">
                <a:solidFill>
                  <a:srgbClr val="0000FF"/>
                </a:solidFill>
              </a:rPr>
              <a:t>egundo </a:t>
            </a:r>
            <a:r>
              <a:rPr lang="es-ES" b="1" dirty="0">
                <a:solidFill>
                  <a:srgbClr val="0000FF"/>
                </a:solidFill>
              </a:rPr>
              <a:t>nivel: </a:t>
            </a:r>
          </a:p>
          <a:p>
            <a:pPr marL="285750" indent="-285750" algn="just">
              <a:buFont typeface="Wingdings" panose="05000000000000000000" pitchFamily="2" charset="2"/>
              <a:buChar char="Ø"/>
            </a:pPr>
            <a:r>
              <a:rPr lang="es-ES" b="1" dirty="0" smtClean="0"/>
              <a:t>La Autoridad de Auditoría. </a:t>
            </a:r>
            <a:r>
              <a:rPr lang="es-ES" dirty="0" smtClean="0"/>
              <a:t>Debe garantizar el correcto funcionamiento del sistema de gestión y control del Programa y una muestra apropiada de las operaciones, sobre la base del gasto declarado.</a:t>
            </a:r>
          </a:p>
        </p:txBody>
      </p:sp>
    </p:spTree>
    <p:extLst>
      <p:ext uri="{BB962C8B-B14F-4D97-AF65-F5344CB8AC3E}">
        <p14:creationId xmlns:p14="http://schemas.microsoft.com/office/powerpoint/2010/main" val="5677573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015556" y="913033"/>
            <a:ext cx="4599205" cy="461665"/>
          </a:xfrm>
          <a:prstGeom prst="rect">
            <a:avLst/>
          </a:prstGeom>
          <a:solidFill>
            <a:srgbClr val="0000FF"/>
          </a:solidFill>
        </p:spPr>
        <p:txBody>
          <a:bodyPr wrap="square" rtlCol="0">
            <a:spAutoFit/>
          </a:bodyPr>
          <a:lstStyle/>
          <a:p>
            <a:pPr algn="ctr"/>
            <a:r>
              <a:rPr lang="es-ES" sz="2400" b="1" dirty="0" smtClean="0">
                <a:solidFill>
                  <a:schemeClr val="bg1"/>
                </a:solidFill>
              </a:rPr>
              <a:t>Otros Controles II</a:t>
            </a:r>
          </a:p>
        </p:txBody>
      </p:sp>
      <p:sp>
        <p:nvSpPr>
          <p:cNvPr id="3" name="CuadroTexto 2"/>
          <p:cNvSpPr txBox="1"/>
          <p:nvPr/>
        </p:nvSpPr>
        <p:spPr>
          <a:xfrm>
            <a:off x="759158" y="1490134"/>
            <a:ext cx="7112000" cy="3693319"/>
          </a:xfrm>
          <a:prstGeom prst="rect">
            <a:avLst/>
          </a:prstGeom>
          <a:noFill/>
          <a:ln>
            <a:noFill/>
          </a:ln>
        </p:spPr>
        <p:txBody>
          <a:bodyPr wrap="square" rtlCol="0">
            <a:spAutoFit/>
          </a:bodyPr>
          <a:lstStyle/>
          <a:p>
            <a:r>
              <a:rPr lang="es-ES" b="1" dirty="0" smtClean="0"/>
              <a:t>OTROS CONTROLES:</a:t>
            </a:r>
          </a:p>
          <a:p>
            <a:endParaRPr lang="es-ES" b="1" dirty="0" smtClean="0"/>
          </a:p>
          <a:p>
            <a:pPr marL="285750" indent="-285750" algn="just">
              <a:buFont typeface="Wingdings" panose="05000000000000000000" pitchFamily="2" charset="2"/>
              <a:buChar char="Ø"/>
            </a:pPr>
            <a:r>
              <a:rPr lang="es-ES" b="1" dirty="0" smtClean="0"/>
              <a:t>Comisión Europea: </a:t>
            </a:r>
            <a:r>
              <a:rPr lang="es-ES" dirty="0" smtClean="0"/>
              <a:t>Su misión consiste en supervisar el establecimiento y funcionamiento apropiado de los sistemas de control en los Estados miembros. </a:t>
            </a:r>
          </a:p>
          <a:p>
            <a:pPr marL="719138" indent="-285750" algn="just">
              <a:buFont typeface="Wingdings" panose="05000000000000000000" pitchFamily="2" charset="2"/>
              <a:buChar char="§"/>
            </a:pPr>
            <a:r>
              <a:rPr lang="es-ES" b="1" dirty="0" smtClean="0"/>
              <a:t>OLAF: </a:t>
            </a:r>
            <a:r>
              <a:rPr lang="es-ES" dirty="0" smtClean="0"/>
              <a:t>Los Estados miembros deben comunicar </a:t>
            </a:r>
            <a:r>
              <a:rPr lang="es-ES" dirty="0"/>
              <a:t>trimestralmente a </a:t>
            </a:r>
            <a:r>
              <a:rPr lang="es-ES" dirty="0" smtClean="0"/>
              <a:t>la Oficina de Europea de Lucha Contra el Fraude (OLAF) los casos de irregularidad superiores a 10.000 € de ayuda FEDER. </a:t>
            </a:r>
          </a:p>
          <a:p>
            <a:pPr marL="285750" indent="-285750" algn="just">
              <a:buFont typeface="Wingdings" panose="05000000000000000000" pitchFamily="2" charset="2"/>
              <a:buChar char="Ø"/>
            </a:pPr>
            <a:r>
              <a:rPr lang="es-ES" b="1" dirty="0" smtClean="0"/>
              <a:t>Tribunal de Cuentas Europeo: </a:t>
            </a:r>
            <a:r>
              <a:rPr lang="es-ES" dirty="0" smtClean="0"/>
              <a:t>El Tribunal audita una muestra representativa de proyectos y también examina la eficacia de los sistemas de control aplicados a los programas, así como el trabajo de supervisión de la Comisión. </a:t>
            </a:r>
          </a:p>
          <a:p>
            <a:pPr algn="just"/>
            <a:endParaRPr lang="es-ES" dirty="0"/>
          </a:p>
        </p:txBody>
      </p:sp>
    </p:spTree>
    <p:extLst>
      <p:ext uri="{BB962C8B-B14F-4D97-AF65-F5344CB8AC3E}">
        <p14:creationId xmlns:p14="http://schemas.microsoft.com/office/powerpoint/2010/main" val="23897232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973666" y="2212841"/>
            <a:ext cx="6872092" cy="363762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Rectángulo 2"/>
          <p:cNvSpPr/>
          <p:nvPr/>
        </p:nvSpPr>
        <p:spPr>
          <a:xfrm>
            <a:off x="973666" y="2275151"/>
            <a:ext cx="6756400" cy="3139321"/>
          </a:xfrm>
          <a:prstGeom prst="rect">
            <a:avLst/>
          </a:prstGeom>
        </p:spPr>
        <p:txBody>
          <a:bodyPr wrap="square">
            <a:spAutoFit/>
          </a:bodyPr>
          <a:lstStyle/>
          <a:p>
            <a:pPr algn="just"/>
            <a:endParaRPr lang="es-ES" dirty="0" smtClean="0"/>
          </a:p>
          <a:p>
            <a:pPr algn="just"/>
            <a:r>
              <a:rPr lang="es-ES" dirty="0" smtClean="0"/>
              <a:t>Pueden </a:t>
            </a:r>
            <a:r>
              <a:rPr lang="es-ES" dirty="0"/>
              <a:t>realizarse auditorías a posteriori:</a:t>
            </a:r>
          </a:p>
          <a:p>
            <a:pPr algn="just"/>
            <a:r>
              <a:rPr lang="es-ES" dirty="0"/>
              <a:t>Los documentos justificativos deberán estar a disposición para auditorías de la Comisión, de la OLAF  o del Tribunal de Cuentas </a:t>
            </a:r>
            <a:r>
              <a:rPr lang="es-ES" dirty="0" smtClean="0"/>
              <a:t>Europeo, para cualquier proyecto, </a:t>
            </a:r>
            <a:r>
              <a:rPr lang="es-ES" b="1" dirty="0" smtClean="0"/>
              <a:t>2 años </a:t>
            </a:r>
            <a:r>
              <a:rPr lang="es-ES" dirty="0" smtClean="0"/>
              <a:t>a partir del 31 de diciembre siguiente a la presentación de las cuentas en las que estén incluidos los gastos definitivos de la operación concluida. </a:t>
            </a:r>
          </a:p>
          <a:p>
            <a:pPr algn="just"/>
            <a:r>
              <a:rPr lang="es-ES" dirty="0" smtClean="0"/>
              <a:t>En el caso de concesión a un beneficiario de </a:t>
            </a:r>
            <a:r>
              <a:rPr lang="es-ES" b="1" dirty="0" smtClean="0"/>
              <a:t>ayuda exenta de notificación,</a:t>
            </a:r>
            <a:r>
              <a:rPr lang="es-ES" dirty="0" smtClean="0"/>
              <a:t> según Reglamento (UE) 651/2014, la documentación se conservará durante </a:t>
            </a:r>
            <a:r>
              <a:rPr lang="es-ES" b="1" dirty="0" smtClean="0"/>
              <a:t>10 años </a:t>
            </a:r>
            <a:r>
              <a:rPr lang="es-ES" dirty="0" smtClean="0"/>
              <a:t>a partir de la fecha de concesión de la ayuda. </a:t>
            </a:r>
            <a:endParaRPr lang="es-ES" dirty="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30066" y="2968050"/>
            <a:ext cx="1455870" cy="1455870"/>
          </a:xfrm>
          <a:prstGeom prst="rect">
            <a:avLst/>
          </a:prstGeom>
        </p:spPr>
      </p:pic>
    </p:spTree>
    <p:extLst>
      <p:ext uri="{BB962C8B-B14F-4D97-AF65-F5344CB8AC3E}">
        <p14:creationId xmlns:p14="http://schemas.microsoft.com/office/powerpoint/2010/main" val="1443494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293341" y="1466335"/>
            <a:ext cx="6170920" cy="4247317"/>
          </a:xfrm>
          <a:prstGeom prst="rect">
            <a:avLst/>
          </a:prstGeom>
          <a:noFill/>
        </p:spPr>
        <p:txBody>
          <a:bodyPr wrap="none" rtlCol="0">
            <a:spAutoFit/>
          </a:bodyPr>
          <a:lstStyle/>
          <a:p>
            <a:pPr algn="ctr"/>
            <a:r>
              <a:rPr lang="es-ES" dirty="0" smtClean="0">
                <a:solidFill>
                  <a:srgbClr val="0000FF"/>
                </a:solidFill>
              </a:rPr>
              <a:t>Sistema de Control de Primer Nivel</a:t>
            </a:r>
          </a:p>
          <a:p>
            <a:endParaRPr lang="es-ES" dirty="0">
              <a:solidFill>
                <a:srgbClr val="0000FF"/>
              </a:solidFill>
            </a:endParaRPr>
          </a:p>
          <a:p>
            <a:r>
              <a:rPr lang="es-ES" b="1" dirty="0"/>
              <a:t>Temas a tratar:</a:t>
            </a:r>
          </a:p>
          <a:p>
            <a:pPr marL="285750" indent="-285750">
              <a:buFontTx/>
              <a:buChar char="-"/>
            </a:pPr>
            <a:r>
              <a:rPr lang="es-ES" dirty="0" smtClean="0"/>
              <a:t>Naturaleza</a:t>
            </a:r>
          </a:p>
          <a:p>
            <a:pPr marL="285750" indent="-285750">
              <a:buFontTx/>
              <a:buChar char="-"/>
            </a:pPr>
            <a:r>
              <a:rPr lang="es-ES" dirty="0" smtClean="0"/>
              <a:t>Procedimiento</a:t>
            </a:r>
          </a:p>
          <a:p>
            <a:pPr marL="742950" lvl="1" indent="-285750">
              <a:buFontTx/>
              <a:buChar char="-"/>
            </a:pPr>
            <a:r>
              <a:rPr lang="es-ES" dirty="0" smtClean="0"/>
              <a:t>Sistemas de control (centralizado/descentralizado)</a:t>
            </a:r>
          </a:p>
          <a:p>
            <a:pPr marL="742950" lvl="1" indent="-285750">
              <a:buFontTx/>
              <a:buChar char="-"/>
            </a:pPr>
            <a:r>
              <a:rPr lang="es-ES" dirty="0" smtClean="0"/>
              <a:t>Controladores (Externos/Internos) </a:t>
            </a:r>
          </a:p>
          <a:p>
            <a:pPr marL="742950" lvl="1" indent="-285750">
              <a:buFontTx/>
              <a:buChar char="-"/>
            </a:pPr>
            <a:r>
              <a:rPr lang="es-ES" dirty="0" smtClean="0"/>
              <a:t>Según la naturaleza del Organismo beneficiario</a:t>
            </a:r>
          </a:p>
          <a:p>
            <a:pPr marL="742950" lvl="1" indent="-285750">
              <a:buFontTx/>
              <a:buChar char="-"/>
            </a:pPr>
            <a:r>
              <a:rPr lang="es-ES" dirty="0" smtClean="0"/>
              <a:t>Requisitos</a:t>
            </a:r>
          </a:p>
          <a:p>
            <a:pPr marL="742950" lvl="1" indent="-285750">
              <a:buFontTx/>
              <a:buChar char="-"/>
            </a:pPr>
            <a:r>
              <a:rPr lang="es-ES" dirty="0" smtClean="0"/>
              <a:t>Solicitud de aprobación de controlador </a:t>
            </a:r>
          </a:p>
          <a:p>
            <a:pPr marL="285750" indent="-285750">
              <a:buFontTx/>
              <a:buChar char="-"/>
            </a:pPr>
            <a:r>
              <a:rPr lang="es-ES" dirty="0"/>
              <a:t>Verificaciones artículo 125.4 del Reglamento (UE) 1303/2013</a:t>
            </a:r>
          </a:p>
          <a:p>
            <a:pPr marL="742950" lvl="1" indent="-285750">
              <a:buFontTx/>
              <a:buChar char="-"/>
            </a:pPr>
            <a:r>
              <a:rPr lang="es-ES" dirty="0"/>
              <a:t>Verificaciones administrativas. </a:t>
            </a:r>
            <a:endParaRPr lang="es-ES" dirty="0" smtClean="0"/>
          </a:p>
          <a:p>
            <a:pPr marL="742950" lvl="1" indent="-285750">
              <a:buFontTx/>
              <a:buChar char="-"/>
            </a:pPr>
            <a:r>
              <a:rPr lang="es-ES" dirty="0" smtClean="0"/>
              <a:t>Verificaciones </a:t>
            </a:r>
            <a:r>
              <a:rPr lang="es-ES" dirty="0"/>
              <a:t>sobre el terreno.</a:t>
            </a:r>
          </a:p>
          <a:p>
            <a:pPr marL="285750" indent="-285750">
              <a:buFontTx/>
              <a:buChar char="-"/>
            </a:pPr>
            <a:r>
              <a:rPr lang="es-ES" dirty="0"/>
              <a:t>Supervisión de los </a:t>
            </a:r>
            <a:r>
              <a:rPr lang="es-ES" dirty="0" smtClean="0"/>
              <a:t>controles</a:t>
            </a:r>
          </a:p>
          <a:p>
            <a:pPr marL="742950" lvl="1" indent="-285750">
              <a:buFontTx/>
              <a:buChar char="-"/>
            </a:pPr>
            <a:endParaRPr lang="es-ES" dirty="0" smtClean="0"/>
          </a:p>
        </p:txBody>
      </p:sp>
    </p:spTree>
    <p:extLst>
      <p:ext uri="{BB962C8B-B14F-4D97-AF65-F5344CB8AC3E}">
        <p14:creationId xmlns:p14="http://schemas.microsoft.com/office/powerpoint/2010/main" val="243064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ircular 4"/>
          <p:cNvSpPr/>
          <p:nvPr/>
        </p:nvSpPr>
        <p:spPr>
          <a:xfrm rot="19139800">
            <a:off x="3136846" y="1091409"/>
            <a:ext cx="2639582" cy="26135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endParaRPr lang="es-ES" sz="2500" kern="1200"/>
          </a:p>
        </p:txBody>
      </p:sp>
      <p:grpSp>
        <p:nvGrpSpPr>
          <p:cNvPr id="25" name="Grupo 24"/>
          <p:cNvGrpSpPr/>
          <p:nvPr/>
        </p:nvGrpSpPr>
        <p:grpSpPr>
          <a:xfrm>
            <a:off x="1513850" y="3345543"/>
            <a:ext cx="6019799" cy="3439832"/>
            <a:chOff x="177800" y="1897981"/>
            <a:chExt cx="4555067" cy="4327930"/>
          </a:xfrm>
        </p:grpSpPr>
        <p:grpSp>
          <p:nvGrpSpPr>
            <p:cNvPr id="10" name="Grupo 9"/>
            <p:cNvGrpSpPr/>
            <p:nvPr/>
          </p:nvGrpSpPr>
          <p:grpSpPr>
            <a:xfrm>
              <a:off x="1612719" y="1988854"/>
              <a:ext cx="1474788" cy="1308222"/>
              <a:chOff x="3267693" y="-1739053"/>
              <a:chExt cx="1171575" cy="1558045"/>
            </a:xfrm>
          </p:grpSpPr>
          <p:sp>
            <p:nvSpPr>
              <p:cNvPr id="11" name="Elipse 10"/>
              <p:cNvSpPr/>
              <p:nvPr/>
            </p:nvSpPr>
            <p:spPr>
              <a:xfrm>
                <a:off x="3267693" y="-1739053"/>
                <a:ext cx="1171575" cy="1558045"/>
              </a:xfrm>
              <a:prstGeom prst="ellipse">
                <a:avLst/>
              </a:prstGeom>
              <a:solidFill>
                <a:schemeClr val="accent6">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Elipse 4"/>
              <p:cNvSpPr/>
              <p:nvPr/>
            </p:nvSpPr>
            <p:spPr>
              <a:xfrm>
                <a:off x="3398355" y="-1412258"/>
                <a:ext cx="828429" cy="8284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sz="1600" b="1" kern="1200" dirty="0"/>
                  <a:t>Autoridad de Auditoría</a:t>
                </a:r>
              </a:p>
            </p:txBody>
          </p:sp>
        </p:grpSp>
        <p:grpSp>
          <p:nvGrpSpPr>
            <p:cNvPr id="13" name="Grupo 12"/>
            <p:cNvGrpSpPr/>
            <p:nvPr/>
          </p:nvGrpSpPr>
          <p:grpSpPr>
            <a:xfrm>
              <a:off x="2659572" y="3524685"/>
              <a:ext cx="1576388" cy="1045090"/>
              <a:chOff x="2274436" y="84782"/>
              <a:chExt cx="1171575" cy="1171573"/>
            </a:xfrm>
          </p:grpSpPr>
          <p:sp>
            <p:nvSpPr>
              <p:cNvPr id="14" name="Elipse 13"/>
              <p:cNvSpPr/>
              <p:nvPr/>
            </p:nvSpPr>
            <p:spPr>
              <a:xfrm>
                <a:off x="2274436" y="84782"/>
                <a:ext cx="1171575" cy="1171573"/>
              </a:xfrm>
              <a:prstGeom prst="ellipse">
                <a:avLst/>
              </a:prstGeom>
              <a:solidFill>
                <a:schemeClr val="accent6">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Elipse 4"/>
              <p:cNvSpPr/>
              <p:nvPr/>
            </p:nvSpPr>
            <p:spPr>
              <a:xfrm>
                <a:off x="2424292" y="256354"/>
                <a:ext cx="828429" cy="82843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sz="1600" b="1" kern="1200" dirty="0"/>
                  <a:t>Autoridad de Gestión</a:t>
                </a:r>
              </a:p>
            </p:txBody>
          </p:sp>
        </p:grpSp>
        <p:grpSp>
          <p:nvGrpSpPr>
            <p:cNvPr id="16" name="Grupo 15"/>
            <p:cNvGrpSpPr/>
            <p:nvPr/>
          </p:nvGrpSpPr>
          <p:grpSpPr>
            <a:xfrm>
              <a:off x="1470816" y="4977369"/>
              <a:ext cx="1576388" cy="1045092"/>
              <a:chOff x="1390950" y="63"/>
              <a:chExt cx="1171575" cy="1171575"/>
            </a:xfrm>
          </p:grpSpPr>
          <p:sp>
            <p:nvSpPr>
              <p:cNvPr id="17" name="Elipse 16"/>
              <p:cNvSpPr/>
              <p:nvPr/>
            </p:nvSpPr>
            <p:spPr>
              <a:xfrm>
                <a:off x="1390950" y="63"/>
                <a:ext cx="1171575" cy="1171575"/>
              </a:xfrm>
              <a:prstGeom prst="ellipse">
                <a:avLst/>
              </a:prstGeom>
              <a:solidFill>
                <a:schemeClr val="accent6">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Elipse 4"/>
              <p:cNvSpPr/>
              <p:nvPr/>
            </p:nvSpPr>
            <p:spPr>
              <a:xfrm>
                <a:off x="1541514" y="205188"/>
                <a:ext cx="828429" cy="7613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sz="1600" b="1" kern="1200" dirty="0"/>
                  <a:t>Beneficiarios</a:t>
                </a:r>
              </a:p>
            </p:txBody>
          </p:sp>
        </p:grpSp>
        <p:sp>
          <p:nvSpPr>
            <p:cNvPr id="24" name="Rectángulo redondeado 23"/>
            <p:cNvSpPr/>
            <p:nvPr/>
          </p:nvSpPr>
          <p:spPr>
            <a:xfrm>
              <a:off x="177800" y="1897981"/>
              <a:ext cx="4555067" cy="4327930"/>
            </a:xfrm>
            <a:prstGeom prst="roundRect">
              <a:avLst/>
            </a:prstGeom>
            <a:no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27" name="Arco de bloque 26"/>
          <p:cNvSpPr/>
          <p:nvPr/>
        </p:nvSpPr>
        <p:spPr>
          <a:xfrm>
            <a:off x="973095" y="1291243"/>
            <a:ext cx="6967084" cy="1931026"/>
          </a:xfrm>
          <a:prstGeom prst="blockArc">
            <a:avLst/>
          </a:prstGeom>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CuadroTexto 27"/>
          <p:cNvSpPr txBox="1"/>
          <p:nvPr/>
        </p:nvSpPr>
        <p:spPr>
          <a:xfrm>
            <a:off x="2818299" y="860098"/>
            <a:ext cx="3536189" cy="400110"/>
          </a:xfrm>
          <a:prstGeom prst="rect">
            <a:avLst/>
          </a:prstGeom>
          <a:noFill/>
        </p:spPr>
        <p:txBody>
          <a:bodyPr wrap="square" rtlCol="0">
            <a:spAutoFit/>
          </a:bodyPr>
          <a:lstStyle/>
          <a:p>
            <a:pPr algn="ctr"/>
            <a:r>
              <a:rPr lang="es-ES" sz="2000" b="1" dirty="0" smtClean="0">
                <a:solidFill>
                  <a:schemeClr val="accent6">
                    <a:lumMod val="50000"/>
                  </a:schemeClr>
                </a:solidFill>
              </a:rPr>
              <a:t>Controles </a:t>
            </a:r>
            <a:endParaRPr lang="es-ES" sz="2000" b="1" dirty="0">
              <a:solidFill>
                <a:schemeClr val="accent6">
                  <a:lumMod val="50000"/>
                </a:schemeClr>
              </a:solidFill>
            </a:endParaRPr>
          </a:p>
        </p:txBody>
      </p:sp>
      <p:grpSp>
        <p:nvGrpSpPr>
          <p:cNvPr id="35" name="Grupo 34"/>
          <p:cNvGrpSpPr/>
          <p:nvPr/>
        </p:nvGrpSpPr>
        <p:grpSpPr>
          <a:xfrm>
            <a:off x="2607027" y="1540130"/>
            <a:ext cx="3924444" cy="503334"/>
            <a:chOff x="2078428" y="1774618"/>
            <a:chExt cx="1429884" cy="891119"/>
          </a:xfrm>
          <a:effectLst>
            <a:outerShdw blurRad="50800" dist="38100" algn="l" rotWithShape="0">
              <a:prstClr val="black">
                <a:alpha val="40000"/>
              </a:prstClr>
            </a:outerShdw>
          </a:effectLst>
          <a:scene3d>
            <a:camera prst="orthographicFront">
              <a:rot lat="0" lon="0" rev="0"/>
            </a:camera>
            <a:lightRig rig="contrasting" dir="t">
              <a:rot lat="0" lon="0" rev="1500000"/>
            </a:lightRig>
          </a:scene3d>
        </p:grpSpPr>
        <p:sp>
          <p:nvSpPr>
            <p:cNvPr id="36" name="Terminador 35"/>
            <p:cNvSpPr/>
            <p:nvPr/>
          </p:nvSpPr>
          <p:spPr>
            <a:xfrm>
              <a:off x="2078428" y="1774618"/>
              <a:ext cx="1429884" cy="891119"/>
            </a:xfrm>
            <a:prstGeom prst="flowChartTerminator">
              <a:avLst/>
            </a:prstGeom>
            <a:solidFill>
              <a:schemeClr val="accent6">
                <a:lumMod val="40000"/>
                <a:lumOff val="60000"/>
              </a:schemeClr>
            </a:solidFill>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7" name="Elipse 4"/>
            <p:cNvSpPr/>
            <p:nvPr/>
          </p:nvSpPr>
          <p:spPr>
            <a:xfrm>
              <a:off x="2299216" y="1916934"/>
              <a:ext cx="1011081" cy="657239"/>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b="1" kern="1200" dirty="0">
                  <a:solidFill>
                    <a:schemeClr val="accent6">
                      <a:lumMod val="50000"/>
                    </a:schemeClr>
                  </a:solidFill>
                </a:rPr>
                <a:t>Tribunal de Cuentas Europeo</a:t>
              </a:r>
            </a:p>
          </p:txBody>
        </p:sp>
      </p:grpSp>
      <p:grpSp>
        <p:nvGrpSpPr>
          <p:cNvPr id="41" name="Grupo 40"/>
          <p:cNvGrpSpPr/>
          <p:nvPr/>
        </p:nvGrpSpPr>
        <p:grpSpPr>
          <a:xfrm>
            <a:off x="2818299" y="2161330"/>
            <a:ext cx="3404701" cy="896548"/>
            <a:chOff x="3151015" y="2080390"/>
            <a:chExt cx="2317541" cy="1117842"/>
          </a:xfrm>
        </p:grpSpPr>
        <p:grpSp>
          <p:nvGrpSpPr>
            <p:cNvPr id="32" name="Grupo 31"/>
            <p:cNvGrpSpPr/>
            <p:nvPr/>
          </p:nvGrpSpPr>
          <p:grpSpPr>
            <a:xfrm>
              <a:off x="4327900" y="2509692"/>
              <a:ext cx="1140656" cy="688540"/>
              <a:chOff x="2078428" y="1774618"/>
              <a:chExt cx="1429884" cy="891119"/>
            </a:xfrm>
            <a:effectLst>
              <a:outerShdw blurRad="50800" dist="38100" algn="l" rotWithShape="0">
                <a:prstClr val="black">
                  <a:alpha val="40000"/>
                </a:prstClr>
              </a:outerShdw>
            </a:effectLst>
            <a:scene3d>
              <a:camera prst="orthographicFront">
                <a:rot lat="0" lon="0" rev="0"/>
              </a:camera>
              <a:lightRig rig="contrasting" dir="t">
                <a:rot lat="0" lon="0" rev="1500000"/>
              </a:lightRig>
            </a:scene3d>
          </p:grpSpPr>
          <p:sp>
            <p:nvSpPr>
              <p:cNvPr id="33" name="Terminador 32"/>
              <p:cNvSpPr/>
              <p:nvPr/>
            </p:nvSpPr>
            <p:spPr>
              <a:xfrm>
                <a:off x="2078428" y="1774618"/>
                <a:ext cx="1429884" cy="891119"/>
              </a:xfrm>
              <a:prstGeom prst="flowChartTerminator">
                <a:avLst/>
              </a:prstGeom>
              <a:solidFill>
                <a:schemeClr val="accent6">
                  <a:lumMod val="40000"/>
                  <a:lumOff val="60000"/>
                </a:schemeClr>
              </a:solidFill>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Elipse 4"/>
              <p:cNvSpPr/>
              <p:nvPr/>
            </p:nvSpPr>
            <p:spPr>
              <a:xfrm>
                <a:off x="2286751" y="1949120"/>
                <a:ext cx="1011081" cy="630117"/>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b="1" kern="1200" dirty="0">
                    <a:solidFill>
                      <a:schemeClr val="accent6">
                        <a:lumMod val="50000"/>
                      </a:schemeClr>
                    </a:solidFill>
                  </a:rPr>
                  <a:t>OLAF</a:t>
                </a:r>
              </a:p>
            </p:txBody>
          </p:sp>
        </p:grpSp>
        <p:grpSp>
          <p:nvGrpSpPr>
            <p:cNvPr id="38" name="Grupo 37"/>
            <p:cNvGrpSpPr/>
            <p:nvPr/>
          </p:nvGrpSpPr>
          <p:grpSpPr>
            <a:xfrm>
              <a:off x="3151015" y="2080390"/>
              <a:ext cx="1414796" cy="900251"/>
              <a:chOff x="2042262" y="1833813"/>
              <a:chExt cx="1429884" cy="891119"/>
            </a:xfrm>
            <a:effectLst>
              <a:outerShdw blurRad="50800" dist="38100" algn="l" rotWithShape="0">
                <a:prstClr val="black">
                  <a:alpha val="40000"/>
                </a:prstClr>
              </a:outerShdw>
            </a:effectLst>
            <a:scene3d>
              <a:camera prst="orthographicFront">
                <a:rot lat="0" lon="0" rev="0"/>
              </a:camera>
              <a:lightRig rig="contrasting" dir="t">
                <a:rot lat="0" lon="0" rev="1500000"/>
              </a:lightRig>
            </a:scene3d>
          </p:grpSpPr>
          <p:sp>
            <p:nvSpPr>
              <p:cNvPr id="39" name="Terminador 38"/>
              <p:cNvSpPr/>
              <p:nvPr/>
            </p:nvSpPr>
            <p:spPr>
              <a:xfrm>
                <a:off x="2042262" y="1833813"/>
                <a:ext cx="1429884" cy="891119"/>
              </a:xfrm>
              <a:prstGeom prst="flowChartTerminator">
                <a:avLst/>
              </a:prstGeom>
              <a:solidFill>
                <a:schemeClr val="accent6">
                  <a:lumMod val="40000"/>
                  <a:lumOff val="60000"/>
                </a:schemeClr>
              </a:solidFill>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0" name="Elipse 4"/>
              <p:cNvSpPr/>
              <p:nvPr/>
            </p:nvSpPr>
            <p:spPr>
              <a:xfrm>
                <a:off x="2277980" y="1950448"/>
                <a:ext cx="1011081" cy="630117"/>
              </a:xfrm>
              <a:prstGeom prst="rect">
                <a:avLst/>
              </a:prstGeom>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sz="1600" b="1" kern="1200" dirty="0">
                    <a:solidFill>
                      <a:schemeClr val="accent6">
                        <a:lumMod val="50000"/>
                      </a:schemeClr>
                    </a:solidFill>
                  </a:rPr>
                  <a:t>Comisión Europea</a:t>
                </a:r>
              </a:p>
            </p:txBody>
          </p:sp>
        </p:grpSp>
      </p:grpSp>
      <p:sp>
        <p:nvSpPr>
          <p:cNvPr id="2" name="Elipse 1"/>
          <p:cNvSpPr/>
          <p:nvPr/>
        </p:nvSpPr>
        <p:spPr>
          <a:xfrm>
            <a:off x="2011680" y="4368135"/>
            <a:ext cx="1816608" cy="9144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666750">
              <a:lnSpc>
                <a:spcPct val="90000"/>
              </a:lnSpc>
              <a:spcBef>
                <a:spcPct val="0"/>
              </a:spcBef>
              <a:spcAft>
                <a:spcPct val="35000"/>
              </a:spcAft>
            </a:pPr>
            <a:r>
              <a:rPr lang="es-ES" b="1" dirty="0"/>
              <a:t>Autoridad Nacional</a:t>
            </a:r>
          </a:p>
        </p:txBody>
      </p:sp>
    </p:spTree>
    <p:extLst>
      <p:ext uri="{BB962C8B-B14F-4D97-AF65-F5344CB8AC3E}">
        <p14:creationId xmlns:p14="http://schemas.microsoft.com/office/powerpoint/2010/main" val="4026251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350130" y="1074321"/>
            <a:ext cx="6908800" cy="461665"/>
          </a:xfrm>
          <a:prstGeom prst="rect">
            <a:avLst/>
          </a:prstGeom>
          <a:solidFill>
            <a:schemeClr val="accent1">
              <a:lumMod val="20000"/>
              <a:lumOff val="80000"/>
            </a:schemeClr>
          </a:solidFill>
        </p:spPr>
        <p:txBody>
          <a:bodyPr wrap="square" rtlCol="0">
            <a:spAutoFit/>
          </a:bodyPr>
          <a:lstStyle/>
          <a:p>
            <a:pPr algn="ctr"/>
            <a:r>
              <a:rPr lang="es-ES" sz="2400" dirty="0" smtClean="0">
                <a:solidFill>
                  <a:srgbClr val="0000FF"/>
                </a:solidFill>
              </a:rPr>
              <a:t>Naturaleza del Control Interno de Primer Nivel</a:t>
            </a:r>
            <a:endParaRPr lang="es-ES" sz="2400" dirty="0">
              <a:solidFill>
                <a:srgbClr val="0000FF"/>
              </a:solidFill>
            </a:endParaRPr>
          </a:p>
        </p:txBody>
      </p:sp>
      <p:sp>
        <p:nvSpPr>
          <p:cNvPr id="5" name="CuadroTexto 4"/>
          <p:cNvSpPr txBox="1"/>
          <p:nvPr/>
        </p:nvSpPr>
        <p:spPr>
          <a:xfrm>
            <a:off x="772112" y="1727197"/>
            <a:ext cx="7897755" cy="369332"/>
          </a:xfrm>
          <a:prstGeom prst="rect">
            <a:avLst/>
          </a:prstGeom>
          <a:noFill/>
        </p:spPr>
        <p:txBody>
          <a:bodyPr wrap="square" rtlCol="0">
            <a:spAutoFit/>
          </a:bodyPr>
          <a:lstStyle/>
          <a:p>
            <a:pPr marL="285750" indent="-285750">
              <a:buFont typeface="Arial" panose="020B0604020202020204" pitchFamily="34" charset="0"/>
              <a:buChar char="•"/>
            </a:pPr>
            <a:r>
              <a:rPr lang="es-ES" b="1" dirty="0" smtClean="0"/>
              <a:t>Objeto</a:t>
            </a:r>
            <a:r>
              <a:rPr lang="es-ES" dirty="0" smtClean="0"/>
              <a:t>                           Verificaciones del artículo 125.4 a) R. (UE) 1303/2013</a:t>
            </a:r>
          </a:p>
        </p:txBody>
      </p:sp>
      <p:sp>
        <p:nvSpPr>
          <p:cNvPr id="55" name="Flecha derecha 54"/>
          <p:cNvSpPr/>
          <p:nvPr/>
        </p:nvSpPr>
        <p:spPr>
          <a:xfrm>
            <a:off x="2224563" y="1858759"/>
            <a:ext cx="533400" cy="186266"/>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6" name="Rectángulo 55"/>
          <p:cNvSpPr/>
          <p:nvPr/>
        </p:nvSpPr>
        <p:spPr>
          <a:xfrm>
            <a:off x="1260388" y="2731081"/>
            <a:ext cx="6998541" cy="1477328"/>
          </a:xfrm>
          <a:prstGeom prst="rect">
            <a:avLst/>
          </a:prstGeom>
        </p:spPr>
        <p:txBody>
          <a:bodyPr wrap="square">
            <a:spAutoFit/>
          </a:bodyPr>
          <a:lstStyle/>
          <a:p>
            <a:pPr marL="285750" indent="-285750">
              <a:buFontTx/>
              <a:buChar char="-"/>
            </a:pPr>
            <a:r>
              <a:rPr lang="es-ES" dirty="0"/>
              <a:t>Dictan las normas y procedimientos aplicables</a:t>
            </a:r>
          </a:p>
          <a:p>
            <a:pPr marL="285750" indent="-285750">
              <a:buFontTx/>
              <a:buChar char="-"/>
            </a:pPr>
            <a:r>
              <a:rPr lang="es-ES" dirty="0" smtClean="0"/>
              <a:t>Designan </a:t>
            </a:r>
            <a:r>
              <a:rPr lang="es-ES" dirty="0"/>
              <a:t>al responsable de efectuar estas verificaciones: </a:t>
            </a:r>
            <a:r>
              <a:rPr lang="es-ES" dirty="0">
                <a:solidFill>
                  <a:srgbClr val="FF0000"/>
                </a:solidFill>
              </a:rPr>
              <a:t>“controladores”</a:t>
            </a:r>
          </a:p>
          <a:p>
            <a:pPr marL="285750" indent="-285750">
              <a:buFontTx/>
              <a:buChar char="-"/>
            </a:pPr>
            <a:r>
              <a:rPr lang="es-ES" dirty="0" smtClean="0"/>
              <a:t>Validan el gasto verificado por los responsables de control</a:t>
            </a:r>
          </a:p>
          <a:p>
            <a:pPr marL="285750" indent="-285750">
              <a:buFontTx/>
              <a:buChar char="-"/>
            </a:pPr>
            <a:r>
              <a:rPr lang="es-ES" dirty="0" smtClean="0"/>
              <a:t>Realizan controles de calidad</a:t>
            </a:r>
          </a:p>
        </p:txBody>
      </p:sp>
      <p:sp>
        <p:nvSpPr>
          <p:cNvPr id="37" name="CuadroTexto 36"/>
          <p:cNvSpPr txBox="1"/>
          <p:nvPr/>
        </p:nvSpPr>
        <p:spPr>
          <a:xfrm>
            <a:off x="772112" y="2029084"/>
            <a:ext cx="7897755" cy="400110"/>
          </a:xfrm>
          <a:prstGeom prst="rect">
            <a:avLst/>
          </a:prstGeom>
          <a:noFill/>
        </p:spPr>
        <p:txBody>
          <a:bodyPr wrap="square" rtlCol="0">
            <a:spAutoFit/>
          </a:bodyPr>
          <a:lstStyle/>
          <a:p>
            <a:pPr marL="285750" indent="-285750">
              <a:buFont typeface="Arial" panose="020B0604020202020204" pitchFamily="34" charset="0"/>
              <a:buChar char="•"/>
            </a:pPr>
            <a:r>
              <a:rPr lang="es-ES" b="1" dirty="0" smtClean="0"/>
              <a:t>Responsabilidad</a:t>
            </a:r>
            <a:r>
              <a:rPr lang="es-ES" dirty="0" smtClean="0"/>
              <a:t>          </a:t>
            </a:r>
            <a:r>
              <a:rPr lang="es-ES" sz="2000" b="1" dirty="0" smtClean="0">
                <a:solidFill>
                  <a:srgbClr val="FF0000"/>
                </a:solidFill>
              </a:rPr>
              <a:t>Estados Miembros. Unidades de Coordinación</a:t>
            </a:r>
          </a:p>
        </p:txBody>
      </p:sp>
      <p:sp>
        <p:nvSpPr>
          <p:cNvPr id="38" name="Flecha derecha 37"/>
          <p:cNvSpPr/>
          <p:nvPr/>
        </p:nvSpPr>
        <p:spPr>
          <a:xfrm>
            <a:off x="2757963" y="2165851"/>
            <a:ext cx="360000" cy="1800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CuadroTexto 2"/>
          <p:cNvSpPr txBox="1"/>
          <p:nvPr/>
        </p:nvSpPr>
        <p:spPr>
          <a:xfrm>
            <a:off x="772112" y="4387542"/>
            <a:ext cx="7652952" cy="2031325"/>
          </a:xfrm>
          <a:prstGeom prst="rect">
            <a:avLst/>
          </a:prstGeom>
          <a:noFill/>
        </p:spPr>
        <p:txBody>
          <a:bodyPr wrap="square" rtlCol="0">
            <a:spAutoFit/>
          </a:bodyPr>
          <a:lstStyle/>
          <a:p>
            <a:r>
              <a:rPr lang="es-ES" dirty="0" smtClean="0">
                <a:solidFill>
                  <a:srgbClr val="000000"/>
                </a:solidFill>
              </a:rPr>
              <a:t>Los Estados Miembros </a:t>
            </a:r>
            <a:r>
              <a:rPr lang="es-ES" dirty="0">
                <a:solidFill>
                  <a:srgbClr val="000000"/>
                </a:solidFill>
              </a:rPr>
              <a:t>de España y Portugal han designado </a:t>
            </a:r>
            <a:r>
              <a:rPr lang="es-ES" dirty="0" smtClean="0">
                <a:solidFill>
                  <a:srgbClr val="000000"/>
                </a:solidFill>
              </a:rPr>
              <a:t>a </a:t>
            </a:r>
            <a:r>
              <a:rPr lang="es-ES" dirty="0">
                <a:solidFill>
                  <a:srgbClr val="000000"/>
                </a:solidFill>
              </a:rPr>
              <a:t>las </a:t>
            </a:r>
            <a:r>
              <a:rPr lang="es-ES" b="1" dirty="0">
                <a:solidFill>
                  <a:srgbClr val="000000"/>
                </a:solidFill>
              </a:rPr>
              <a:t>Unidades de Coordinación Regionales </a:t>
            </a:r>
            <a:r>
              <a:rPr lang="es-ES" dirty="0">
                <a:solidFill>
                  <a:srgbClr val="000000"/>
                </a:solidFill>
              </a:rPr>
              <a:t>para la realización de las verificaciones de los beneficiarios de sus respectivos territorios y competencia administrativa. Por su parte, los </a:t>
            </a:r>
            <a:r>
              <a:rPr lang="es-ES" b="1" dirty="0">
                <a:solidFill>
                  <a:srgbClr val="000000"/>
                </a:solidFill>
              </a:rPr>
              <a:t>Unidades de Coordinación Nacionales</a:t>
            </a:r>
            <a:r>
              <a:rPr lang="es-ES" dirty="0">
                <a:solidFill>
                  <a:srgbClr val="000000"/>
                </a:solidFill>
              </a:rPr>
              <a:t> ejercen </a:t>
            </a:r>
            <a:r>
              <a:rPr lang="es-ES" dirty="0" smtClean="0">
                <a:solidFill>
                  <a:srgbClr val="000000"/>
                </a:solidFill>
              </a:rPr>
              <a:t>estas funciones para </a:t>
            </a:r>
            <a:r>
              <a:rPr lang="es-ES" dirty="0">
                <a:solidFill>
                  <a:srgbClr val="000000"/>
                </a:solidFill>
              </a:rPr>
              <a:t>los beneficiarios que no dependen administrativamente de las UC Regionales, así como de determinados beneficiarios con el objetivo de garantizar la debida separación de funciones. </a:t>
            </a:r>
            <a:endParaRPr lang="es-ES" dirty="0"/>
          </a:p>
        </p:txBody>
      </p:sp>
    </p:spTree>
    <p:extLst>
      <p:ext uri="{BB962C8B-B14F-4D97-AF65-F5344CB8AC3E}">
        <p14:creationId xmlns:p14="http://schemas.microsoft.com/office/powerpoint/2010/main" val="1171055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91376" y="1427357"/>
            <a:ext cx="7593980" cy="4941353"/>
          </a:xfrm>
          <a:prstGeom prst="rect">
            <a:avLst/>
          </a:prstGeom>
          <a:noFill/>
        </p:spPr>
        <p:txBody>
          <a:bodyPr wrap="square">
            <a:spAutoFit/>
          </a:bodyPr>
          <a:lstStyle/>
          <a:p>
            <a:pPr algn="ctr">
              <a:lnSpc>
                <a:spcPct val="115000"/>
              </a:lnSpc>
              <a:spcAft>
                <a:spcPts val="0"/>
              </a:spcAft>
            </a:pPr>
            <a:r>
              <a:rPr lang="es-ES" sz="2000" b="1" dirty="0" smtClean="0">
                <a:solidFill>
                  <a:srgbClr val="0070C0"/>
                </a:solidFill>
                <a:ea typeface="Calibri" panose="020F0502020204030204" pitchFamily="34" charset="0"/>
                <a:cs typeface="Times New Roman" panose="02020603050405020304" pitchFamily="18" charset="0"/>
              </a:rPr>
              <a:t>Sistemas de control de primer nivel en el POCTEP</a:t>
            </a:r>
          </a:p>
          <a:p>
            <a:pPr algn="just">
              <a:lnSpc>
                <a:spcPct val="115000"/>
              </a:lnSpc>
              <a:spcAft>
                <a:spcPts val="0"/>
              </a:spcAft>
            </a:pPr>
            <a:endParaRPr lang="es-ES" sz="2000" dirty="0">
              <a:solidFill>
                <a:srgbClr val="FF5050"/>
              </a:solidFill>
              <a:ea typeface="Calibri" panose="020F0502020204030204" pitchFamily="34" charset="0"/>
              <a:cs typeface="Times New Roman" panose="02020603050405020304" pitchFamily="18" charset="0"/>
            </a:endParaRPr>
          </a:p>
          <a:p>
            <a:pPr algn="just">
              <a:lnSpc>
                <a:spcPct val="115000"/>
              </a:lnSpc>
            </a:pPr>
            <a:r>
              <a:rPr lang="es-ES" b="1" dirty="0" smtClean="0">
                <a:solidFill>
                  <a:srgbClr val="FF5050"/>
                </a:solidFill>
                <a:ea typeface="Calibri" panose="020F0502020204030204" pitchFamily="34" charset="0"/>
                <a:cs typeface="Times New Roman" panose="02020603050405020304" pitchFamily="18" charset="0"/>
              </a:rPr>
              <a:t>Sistema centralizado: </a:t>
            </a:r>
            <a:r>
              <a:rPr lang="es-ES" dirty="0" smtClean="0">
                <a:ea typeface="Calibri" panose="020F0502020204030204" pitchFamily="34" charset="0"/>
                <a:cs typeface="Times New Roman" panose="02020603050405020304" pitchFamily="18" charset="0"/>
              </a:rPr>
              <a:t>el </a:t>
            </a:r>
            <a:r>
              <a:rPr lang="es-ES" dirty="0">
                <a:ea typeface="Calibri" panose="020F0502020204030204" pitchFamily="34" charset="0"/>
                <a:cs typeface="Times New Roman" panose="02020603050405020304" pitchFamily="18" charset="0"/>
              </a:rPr>
              <a:t>ciclo completo de las verificaciones de gestión, incluyendo la verificación y validación del gasto de las verificaciones administrativas, así como el trabajo de las verificaciones sobre el terreno, se realizan por </a:t>
            </a:r>
            <a:r>
              <a:rPr lang="es-ES" dirty="0" smtClean="0">
                <a:ea typeface="Calibri" panose="020F0502020204030204" pitchFamily="34" charset="0"/>
                <a:cs typeface="Times New Roman" panose="02020603050405020304" pitchFamily="18" charset="0"/>
              </a:rPr>
              <a:t>la  Unidad de Coordinación. </a:t>
            </a:r>
          </a:p>
          <a:p>
            <a:pPr algn="just">
              <a:lnSpc>
                <a:spcPct val="115000"/>
              </a:lnSpc>
            </a:pPr>
            <a:endParaRPr lang="es-ES" dirty="0" smtClean="0">
              <a:ea typeface="Calibri" panose="020F0502020204030204" pitchFamily="34" charset="0"/>
              <a:cs typeface="Times New Roman" panose="02020603050405020304" pitchFamily="18" charset="0"/>
            </a:endParaRPr>
          </a:p>
          <a:p>
            <a:pPr algn="just">
              <a:lnSpc>
                <a:spcPct val="115000"/>
              </a:lnSpc>
            </a:pPr>
            <a:r>
              <a:rPr lang="es-ES" b="1" dirty="0" smtClean="0">
                <a:solidFill>
                  <a:srgbClr val="FF5050"/>
                </a:solidFill>
                <a:ea typeface="Calibri" panose="020F0502020204030204" pitchFamily="34" charset="0"/>
                <a:cs typeface="Times New Roman" panose="02020603050405020304" pitchFamily="18" charset="0"/>
              </a:rPr>
              <a:t>Sistema </a:t>
            </a:r>
            <a:r>
              <a:rPr lang="es-ES" b="1" dirty="0">
                <a:solidFill>
                  <a:srgbClr val="FF5050"/>
                </a:solidFill>
                <a:ea typeface="Calibri" panose="020F0502020204030204" pitchFamily="34" charset="0"/>
                <a:cs typeface="Times New Roman" panose="02020603050405020304" pitchFamily="18" charset="0"/>
              </a:rPr>
              <a:t>descentralizad</a:t>
            </a:r>
            <a:r>
              <a:rPr lang="es-ES" b="1" dirty="0">
                <a:solidFill>
                  <a:srgbClr val="FF0000"/>
                </a:solidFill>
                <a:ea typeface="Calibri" panose="020F0502020204030204" pitchFamily="34" charset="0"/>
                <a:cs typeface="Times New Roman" panose="02020603050405020304" pitchFamily="18" charset="0"/>
              </a:rPr>
              <a:t>o: </a:t>
            </a:r>
            <a:r>
              <a:rPr lang="es-ES" dirty="0" smtClean="0">
                <a:ea typeface="Calibri" panose="020F0502020204030204" pitchFamily="34" charset="0"/>
                <a:cs typeface="Times New Roman" panose="02020603050405020304" pitchFamily="18" charset="0"/>
              </a:rPr>
              <a:t>Cada</a:t>
            </a:r>
            <a:r>
              <a:rPr lang="es-ES" b="1" dirty="0" smtClean="0">
                <a:ea typeface="Calibri" panose="020F0502020204030204" pitchFamily="34" charset="0"/>
                <a:cs typeface="Times New Roman" panose="02020603050405020304" pitchFamily="18" charset="0"/>
              </a:rPr>
              <a:t> </a:t>
            </a:r>
            <a:r>
              <a:rPr lang="es-ES" dirty="0" smtClean="0">
                <a:ea typeface="Calibri" panose="020F0502020204030204" pitchFamily="34" charset="0"/>
                <a:cs typeface="Times New Roman" panose="02020603050405020304" pitchFamily="18" charset="0"/>
              </a:rPr>
              <a:t>beneficiario cuenta con su controlador. </a:t>
            </a:r>
            <a:r>
              <a:rPr lang="es-ES" dirty="0">
                <a:ea typeface="Calibri" panose="020F0502020204030204" pitchFamily="34" charset="0"/>
                <a:cs typeface="Times New Roman" panose="02020603050405020304" pitchFamily="18" charset="0"/>
              </a:rPr>
              <a:t>L</a:t>
            </a:r>
            <a:r>
              <a:rPr lang="es-ES" dirty="0" smtClean="0">
                <a:ea typeface="Calibri" panose="020F0502020204030204" pitchFamily="34" charset="0"/>
                <a:cs typeface="Times New Roman" panose="02020603050405020304" pitchFamily="18" charset="0"/>
              </a:rPr>
              <a:t>a </a:t>
            </a:r>
            <a:r>
              <a:rPr lang="es-ES" dirty="0">
                <a:ea typeface="Calibri" panose="020F0502020204030204" pitchFamily="34" charset="0"/>
                <a:cs typeface="Times New Roman" panose="02020603050405020304" pitchFamily="18" charset="0"/>
              </a:rPr>
              <a:t>verificación se realiza por </a:t>
            </a:r>
            <a:r>
              <a:rPr lang="es-ES" b="1" dirty="0">
                <a:ea typeface="Calibri" panose="020F0502020204030204" pitchFamily="34" charset="0"/>
                <a:cs typeface="Times New Roman" panose="02020603050405020304" pitchFamily="18" charset="0"/>
              </a:rPr>
              <a:t>auditores externos o personal especializado</a:t>
            </a:r>
            <a:r>
              <a:rPr lang="es-ES" dirty="0">
                <a:ea typeface="Calibri" panose="020F0502020204030204" pitchFamily="34" charset="0"/>
                <a:cs typeface="Times New Roman" panose="02020603050405020304" pitchFamily="18" charset="0"/>
              </a:rPr>
              <a:t> de instituciones públicas previamente </a:t>
            </a:r>
            <a:r>
              <a:rPr lang="es-ES" dirty="0" smtClean="0">
                <a:ea typeface="Calibri" panose="020F0502020204030204" pitchFamily="34" charset="0"/>
                <a:cs typeface="Times New Roman" panose="02020603050405020304" pitchFamily="18" charset="0"/>
              </a:rPr>
              <a:t>designado </a:t>
            </a:r>
            <a:r>
              <a:rPr lang="es-ES" dirty="0">
                <a:ea typeface="Calibri" panose="020F0502020204030204" pitchFamily="34" charset="0"/>
                <a:cs typeface="Times New Roman" panose="02020603050405020304" pitchFamily="18" charset="0"/>
              </a:rPr>
              <a:t>y, en una segunda fase, el personal interno de las </a:t>
            </a:r>
            <a:r>
              <a:rPr lang="es-ES" dirty="0" smtClean="0">
                <a:ea typeface="Calibri" panose="020F0502020204030204" pitchFamily="34" charset="0"/>
                <a:cs typeface="Times New Roman" panose="02020603050405020304" pitchFamily="18" charset="0"/>
              </a:rPr>
              <a:t>UC </a:t>
            </a:r>
            <a:r>
              <a:rPr lang="es-ES" dirty="0">
                <a:ea typeface="Calibri" panose="020F0502020204030204" pitchFamily="34" charset="0"/>
                <a:cs typeface="Times New Roman" panose="02020603050405020304" pitchFamily="18" charset="0"/>
              </a:rPr>
              <a:t>realiza una validación de las tareas realizadas por los auditores externos. Esta tarea de verificación se completa con </a:t>
            </a:r>
            <a:r>
              <a:rPr lang="es-ES" dirty="0" smtClean="0">
                <a:ea typeface="Calibri" panose="020F0502020204030204" pitchFamily="34" charset="0"/>
                <a:cs typeface="Times New Roman" panose="02020603050405020304" pitchFamily="18" charset="0"/>
              </a:rPr>
              <a:t>controles de calidad </a:t>
            </a:r>
            <a:r>
              <a:rPr lang="es-ES" dirty="0">
                <a:ea typeface="Calibri" panose="020F0502020204030204" pitchFamily="34" charset="0"/>
                <a:cs typeface="Times New Roman" panose="02020603050405020304" pitchFamily="18" charset="0"/>
              </a:rPr>
              <a:t>que </a:t>
            </a:r>
            <a:r>
              <a:rPr lang="es-ES" dirty="0" smtClean="0">
                <a:ea typeface="Calibri" panose="020F0502020204030204" pitchFamily="34" charset="0"/>
                <a:cs typeface="Times New Roman" panose="02020603050405020304" pitchFamily="18" charset="0"/>
              </a:rPr>
              <a:t>permiten </a:t>
            </a:r>
            <a:r>
              <a:rPr lang="es-ES" dirty="0">
                <a:ea typeface="Calibri" panose="020F0502020204030204" pitchFamily="34" charset="0"/>
                <a:cs typeface="Times New Roman" panose="02020603050405020304" pitchFamily="18" charset="0"/>
              </a:rPr>
              <a:t>garantizar que todas las verificaciones tienen el mismo nivel de intensidad. </a:t>
            </a:r>
          </a:p>
          <a:p>
            <a:pPr algn="just">
              <a:lnSpc>
                <a:spcPct val="115000"/>
              </a:lnSpc>
              <a:spcAft>
                <a:spcPts val="0"/>
              </a:spcAft>
            </a:pPr>
            <a:endParaRPr lang="es-E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7808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uadroTexto 16"/>
          <p:cNvSpPr txBox="1"/>
          <p:nvPr/>
        </p:nvSpPr>
        <p:spPr>
          <a:xfrm>
            <a:off x="1804549" y="1174507"/>
            <a:ext cx="5266267" cy="400110"/>
          </a:xfrm>
          <a:prstGeom prst="rect">
            <a:avLst/>
          </a:prstGeom>
          <a:noFill/>
        </p:spPr>
        <p:txBody>
          <a:bodyPr wrap="square" rtlCol="0">
            <a:spAutoFit/>
          </a:bodyPr>
          <a:lstStyle/>
          <a:p>
            <a:pPr algn="ctr"/>
            <a:r>
              <a:rPr lang="es-ES" sz="2000" b="1" dirty="0" smtClean="0">
                <a:solidFill>
                  <a:srgbClr val="0000FF"/>
                </a:solidFill>
                <a:effectLst>
                  <a:outerShdw blurRad="38100" dist="38100" dir="2700000" algn="tl">
                    <a:srgbClr val="000000">
                      <a:alpha val="43137"/>
                    </a:srgbClr>
                  </a:outerShdw>
                </a:effectLst>
              </a:rPr>
              <a:t>Sistema de control adoptado por la DGFE</a:t>
            </a:r>
            <a:endParaRPr lang="es-ES" sz="2000" b="1" dirty="0">
              <a:solidFill>
                <a:srgbClr val="0000FF"/>
              </a:solidFill>
              <a:effectLst>
                <a:outerShdw blurRad="38100" dist="38100" dir="2700000" algn="tl">
                  <a:srgbClr val="000000">
                    <a:alpha val="43137"/>
                  </a:srgbClr>
                </a:outerShdw>
              </a:effectLst>
            </a:endParaRPr>
          </a:p>
        </p:txBody>
      </p:sp>
      <p:sp>
        <p:nvSpPr>
          <p:cNvPr id="11" name="1 CuadroTexto"/>
          <p:cNvSpPr txBox="1"/>
          <p:nvPr/>
        </p:nvSpPr>
        <p:spPr>
          <a:xfrm>
            <a:off x="521337" y="1900909"/>
            <a:ext cx="7832689" cy="3570208"/>
          </a:xfrm>
          <a:prstGeom prst="rect">
            <a:avLst/>
          </a:prstGeom>
          <a:noFill/>
        </p:spPr>
        <p:txBody>
          <a:bodyPr wrap="square" rtlCol="0">
            <a:spAutoFit/>
          </a:bodyPr>
          <a:lstStyle/>
          <a:p>
            <a:r>
              <a:rPr lang="es-ES" dirty="0" smtClean="0"/>
              <a:t>La </a:t>
            </a:r>
            <a:r>
              <a:rPr lang="es-ES" dirty="0" smtClean="0">
                <a:solidFill>
                  <a:srgbClr val="FF0000"/>
                </a:solidFill>
              </a:rPr>
              <a:t>Dirección General de Fondos Europeos,</a:t>
            </a:r>
            <a:r>
              <a:rPr lang="es-ES" dirty="0" smtClean="0"/>
              <a:t> responsable del establecimiento del control interno, ha establecido mediante resolución de 22 de junio de 2016 las instrucciones generales para el establecimiento del sistema de control interno en los programas de cooperación territorial, que han sido actualizadas el 14 de noviembre de 2017</a:t>
            </a:r>
            <a:r>
              <a:rPr lang="es-ES" dirty="0"/>
              <a:t>. </a:t>
            </a:r>
            <a:endParaRPr lang="es-ES" dirty="0" smtClean="0"/>
          </a:p>
          <a:p>
            <a:pPr>
              <a:spcBef>
                <a:spcPts val="600"/>
              </a:spcBef>
            </a:pPr>
            <a:r>
              <a:rPr lang="es-ES" dirty="0" smtClean="0"/>
              <a:t>La </a:t>
            </a:r>
            <a:r>
              <a:rPr lang="es-ES" dirty="0"/>
              <a:t>elección del </a:t>
            </a:r>
            <a:r>
              <a:rPr lang="es-ES" dirty="0">
                <a:solidFill>
                  <a:srgbClr val="FF0000"/>
                </a:solidFill>
              </a:rPr>
              <a:t>sistema descentralizado </a:t>
            </a:r>
            <a:r>
              <a:rPr lang="es-ES" dirty="0"/>
              <a:t>implica que cada </a:t>
            </a:r>
            <a:r>
              <a:rPr lang="es-ES" dirty="0" smtClean="0"/>
              <a:t>beneficiario seleccionará su propio responsable de control </a:t>
            </a:r>
            <a:r>
              <a:rPr lang="es-ES" dirty="0"/>
              <a:t>que efectúe las actividades </a:t>
            </a:r>
            <a:r>
              <a:rPr lang="es-ES" dirty="0" smtClean="0"/>
              <a:t>del </a:t>
            </a:r>
            <a:r>
              <a:rPr lang="es-ES" dirty="0"/>
              <a:t>artículo 125.4 para todas y cada una de las declaraciones de gasto que deban realizarse en el desarrollo de las actividades del proyecto</a:t>
            </a:r>
            <a:r>
              <a:rPr lang="es-ES" dirty="0" smtClean="0"/>
              <a:t>. El </a:t>
            </a:r>
            <a:r>
              <a:rPr lang="es-ES" dirty="0"/>
              <a:t>auditor/controlador debe ser </a:t>
            </a:r>
            <a:r>
              <a:rPr lang="es-ES" dirty="0" smtClean="0"/>
              <a:t>independiente </a:t>
            </a:r>
            <a:r>
              <a:rPr lang="es-ES" dirty="0"/>
              <a:t>del organismo responsable de la gestión del proyecto. </a:t>
            </a:r>
          </a:p>
          <a:p>
            <a:pPr>
              <a:spcBef>
                <a:spcPts val="600"/>
              </a:spcBef>
            </a:pPr>
            <a:r>
              <a:rPr lang="es-ES" dirty="0" smtClean="0"/>
              <a:t>La </a:t>
            </a:r>
            <a:r>
              <a:rPr lang="es-ES" dirty="0">
                <a:solidFill>
                  <a:srgbClr val="FF0000"/>
                </a:solidFill>
              </a:rPr>
              <a:t>Dirección General de Fondos Europeos </a:t>
            </a:r>
            <a:r>
              <a:rPr lang="es-ES" dirty="0"/>
              <a:t>es la responsable de designar </a:t>
            </a:r>
            <a:r>
              <a:rPr lang="es-ES" dirty="0" smtClean="0"/>
              <a:t>al auditor seleccionado “controlador </a:t>
            </a:r>
            <a:r>
              <a:rPr lang="es-ES" dirty="0"/>
              <a:t>de primer </a:t>
            </a:r>
            <a:r>
              <a:rPr lang="es-ES" dirty="0" smtClean="0"/>
              <a:t>nivel”.  </a:t>
            </a:r>
            <a:endParaRPr lang="es-ES" dirty="0"/>
          </a:p>
        </p:txBody>
      </p:sp>
    </p:spTree>
    <p:extLst>
      <p:ext uri="{BB962C8B-B14F-4D97-AF65-F5344CB8AC3E}">
        <p14:creationId xmlns:p14="http://schemas.microsoft.com/office/powerpoint/2010/main" val="693993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p:cNvGrpSpPr/>
          <p:nvPr/>
        </p:nvGrpSpPr>
        <p:grpSpPr>
          <a:xfrm>
            <a:off x="723832" y="1242030"/>
            <a:ext cx="7886768" cy="4779044"/>
            <a:chOff x="1113299" y="1707697"/>
            <a:chExt cx="7886768" cy="4779044"/>
          </a:xfrm>
        </p:grpSpPr>
        <p:sp>
          <p:nvSpPr>
            <p:cNvPr id="7" name="CuadroTexto 6"/>
            <p:cNvSpPr txBox="1"/>
            <p:nvPr/>
          </p:nvSpPr>
          <p:spPr>
            <a:xfrm>
              <a:off x="2559710" y="2324001"/>
              <a:ext cx="6440357" cy="646331"/>
            </a:xfrm>
            <a:prstGeom prst="rect">
              <a:avLst/>
            </a:prstGeom>
            <a:noFill/>
          </p:spPr>
          <p:txBody>
            <a:bodyPr wrap="square" rtlCol="0">
              <a:spAutoFit/>
            </a:bodyPr>
            <a:lstStyle/>
            <a:p>
              <a:r>
                <a:rPr lang="es-ES" dirty="0" smtClean="0">
                  <a:solidFill>
                    <a:srgbClr val="0000FF"/>
                  </a:solidFill>
                </a:rPr>
                <a:t>Auditores</a:t>
              </a:r>
              <a:r>
                <a:rPr lang="es-ES" dirty="0" smtClean="0"/>
                <a:t> inscritos en el ROAC, individualmente o como socio ejerciente de una empresa auditora</a:t>
              </a:r>
              <a:endParaRPr lang="es-ES" dirty="0"/>
            </a:p>
          </p:txBody>
        </p:sp>
        <p:sp>
          <p:nvSpPr>
            <p:cNvPr id="8" name="CuadroTexto 7"/>
            <p:cNvSpPr txBox="1"/>
            <p:nvPr/>
          </p:nvSpPr>
          <p:spPr>
            <a:xfrm>
              <a:off x="2568177" y="3716751"/>
              <a:ext cx="6084750" cy="646331"/>
            </a:xfrm>
            <a:prstGeom prst="rect">
              <a:avLst/>
            </a:prstGeom>
            <a:noFill/>
          </p:spPr>
          <p:txBody>
            <a:bodyPr wrap="square" rtlCol="0">
              <a:spAutoFit/>
            </a:bodyPr>
            <a:lstStyle/>
            <a:p>
              <a:r>
                <a:rPr lang="es-ES" dirty="0" smtClean="0">
                  <a:solidFill>
                    <a:srgbClr val="0000FF"/>
                  </a:solidFill>
                </a:rPr>
                <a:t>Personal especializado de las instituciones públicas, en aquellos casos en que los beneficiarios son de carácter público:</a:t>
              </a:r>
              <a:endParaRPr lang="es-ES" dirty="0">
                <a:solidFill>
                  <a:srgbClr val="0000FF"/>
                </a:solidFill>
              </a:endParaRPr>
            </a:p>
          </p:txBody>
        </p:sp>
        <p:sp>
          <p:nvSpPr>
            <p:cNvPr id="9" name="CuadroTexto 8"/>
            <p:cNvSpPr txBox="1"/>
            <p:nvPr/>
          </p:nvSpPr>
          <p:spPr>
            <a:xfrm>
              <a:off x="2685408" y="4363082"/>
              <a:ext cx="4955782" cy="646331"/>
            </a:xfrm>
            <a:prstGeom prst="rect">
              <a:avLst/>
            </a:prstGeom>
            <a:noFill/>
          </p:spPr>
          <p:txBody>
            <a:bodyPr wrap="square" rtlCol="0">
              <a:spAutoFit/>
            </a:bodyPr>
            <a:lstStyle/>
            <a:p>
              <a:pPr marL="285750" indent="-285750">
                <a:buFont typeface="Wingdings" panose="05000000000000000000" pitchFamily="2" charset="2"/>
                <a:buChar char="Ø"/>
              </a:pPr>
              <a:r>
                <a:rPr lang="es-ES" dirty="0" smtClean="0"/>
                <a:t>Interventores</a:t>
              </a:r>
            </a:p>
            <a:p>
              <a:pPr marL="285750" indent="-285750">
                <a:buFont typeface="Wingdings" panose="05000000000000000000" pitchFamily="2" charset="2"/>
                <a:buChar char="Ø"/>
              </a:pPr>
              <a:r>
                <a:rPr lang="es-ES" dirty="0" smtClean="0"/>
                <a:t>Departamentos de control</a:t>
              </a:r>
              <a:endParaRPr lang="es-ES" dirty="0"/>
            </a:p>
          </p:txBody>
        </p:sp>
        <p:sp>
          <p:nvSpPr>
            <p:cNvPr id="10" name="CuadroTexto 9"/>
            <p:cNvSpPr txBox="1"/>
            <p:nvPr/>
          </p:nvSpPr>
          <p:spPr>
            <a:xfrm>
              <a:off x="1113299" y="2512786"/>
              <a:ext cx="1351888" cy="400110"/>
            </a:xfrm>
            <a:prstGeom prst="rect">
              <a:avLst/>
            </a:prstGeom>
            <a:noFill/>
          </p:spPr>
          <p:txBody>
            <a:bodyPr wrap="square" rtlCol="0">
              <a:spAutoFit/>
            </a:bodyPr>
            <a:lstStyle/>
            <a:p>
              <a:r>
                <a:rPr lang="es-ES" sz="2000" b="1" dirty="0" smtClean="0">
                  <a:solidFill>
                    <a:srgbClr val="FF0000"/>
                  </a:solidFill>
                </a:rPr>
                <a:t>Externos</a:t>
              </a:r>
              <a:endParaRPr lang="es-ES" sz="2000" b="1" dirty="0">
                <a:solidFill>
                  <a:srgbClr val="FF0000"/>
                </a:solidFill>
              </a:endParaRPr>
            </a:p>
          </p:txBody>
        </p:sp>
        <p:sp>
          <p:nvSpPr>
            <p:cNvPr id="13" name="CuadroTexto 12"/>
            <p:cNvSpPr txBox="1"/>
            <p:nvPr/>
          </p:nvSpPr>
          <p:spPr>
            <a:xfrm>
              <a:off x="2695173" y="5009413"/>
              <a:ext cx="6304894" cy="1477328"/>
            </a:xfrm>
            <a:prstGeom prst="rect">
              <a:avLst/>
            </a:prstGeom>
            <a:noFill/>
          </p:spPr>
          <p:txBody>
            <a:bodyPr wrap="square" rtlCol="0">
              <a:spAutoFit/>
            </a:bodyPr>
            <a:lstStyle/>
            <a:p>
              <a:pPr marL="285750" indent="-285750">
                <a:buFont typeface="Wingdings" panose="05000000000000000000" pitchFamily="2" charset="2"/>
                <a:buChar char="ü"/>
              </a:pPr>
              <a:r>
                <a:rPr lang="es-ES" dirty="0" smtClean="0">
                  <a:solidFill>
                    <a:schemeClr val="accent6">
                      <a:lumMod val="75000"/>
                    </a:schemeClr>
                  </a:solidFill>
                </a:rPr>
                <a:t>Beneficiarios de carácter público</a:t>
              </a:r>
            </a:p>
            <a:p>
              <a:pPr marL="285750" indent="-285750">
                <a:buFont typeface="Wingdings" panose="05000000000000000000" pitchFamily="2" charset="2"/>
                <a:buChar char="ü"/>
              </a:pPr>
              <a:r>
                <a:rPr lang="es-ES" dirty="0" smtClean="0">
                  <a:solidFill>
                    <a:schemeClr val="accent6">
                      <a:lumMod val="75000"/>
                    </a:schemeClr>
                  </a:solidFill>
                </a:rPr>
                <a:t>Dentro de sus funciones están las de verificación y control de gastos</a:t>
              </a:r>
            </a:p>
            <a:p>
              <a:pPr marL="285750" indent="-285750">
                <a:buFont typeface="Wingdings" panose="05000000000000000000" pitchFamily="2" charset="2"/>
                <a:buChar char="ü"/>
              </a:pPr>
              <a:r>
                <a:rPr lang="es-ES" dirty="0" smtClean="0">
                  <a:solidFill>
                    <a:schemeClr val="accent6">
                      <a:lumMod val="75000"/>
                    </a:schemeClr>
                  </a:solidFill>
                </a:rPr>
                <a:t>Asegurar la separación de funciones entre las unidades de gestión y la de control</a:t>
              </a:r>
              <a:endParaRPr lang="es-ES" dirty="0">
                <a:solidFill>
                  <a:schemeClr val="accent6">
                    <a:lumMod val="75000"/>
                  </a:schemeClr>
                </a:solidFill>
              </a:endParaRPr>
            </a:p>
          </p:txBody>
        </p:sp>
        <p:sp>
          <p:nvSpPr>
            <p:cNvPr id="14" name="CuadroTexto 13"/>
            <p:cNvSpPr txBox="1"/>
            <p:nvPr/>
          </p:nvSpPr>
          <p:spPr>
            <a:xfrm>
              <a:off x="1162712" y="4602777"/>
              <a:ext cx="1351888" cy="400110"/>
            </a:xfrm>
            <a:prstGeom prst="rect">
              <a:avLst/>
            </a:prstGeom>
            <a:noFill/>
          </p:spPr>
          <p:txBody>
            <a:bodyPr wrap="square" rtlCol="0">
              <a:spAutoFit/>
            </a:bodyPr>
            <a:lstStyle/>
            <a:p>
              <a:r>
                <a:rPr lang="es-ES" sz="2000" b="1" dirty="0" smtClean="0">
                  <a:solidFill>
                    <a:srgbClr val="FF0000"/>
                  </a:solidFill>
                </a:rPr>
                <a:t>Internos</a:t>
              </a:r>
              <a:endParaRPr lang="es-ES" sz="2000" b="1" dirty="0">
                <a:solidFill>
                  <a:srgbClr val="FF0000"/>
                </a:solidFill>
              </a:endParaRPr>
            </a:p>
          </p:txBody>
        </p:sp>
        <p:sp>
          <p:nvSpPr>
            <p:cNvPr id="18" name="Abrir llave 17"/>
            <p:cNvSpPr/>
            <p:nvPr/>
          </p:nvSpPr>
          <p:spPr>
            <a:xfrm>
              <a:off x="2367821" y="3734269"/>
              <a:ext cx="194733" cy="2490101"/>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9" name="Abrir llave 18"/>
            <p:cNvSpPr/>
            <p:nvPr/>
          </p:nvSpPr>
          <p:spPr>
            <a:xfrm>
              <a:off x="2364977" y="2307281"/>
              <a:ext cx="194733" cy="79200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 name="CuadroTexto 1"/>
            <p:cNvSpPr txBox="1"/>
            <p:nvPr/>
          </p:nvSpPr>
          <p:spPr>
            <a:xfrm>
              <a:off x="2685408" y="1707697"/>
              <a:ext cx="4318000" cy="400110"/>
            </a:xfrm>
            <a:prstGeom prst="rect">
              <a:avLst/>
            </a:prstGeom>
            <a:noFill/>
          </p:spPr>
          <p:txBody>
            <a:bodyPr wrap="square" rtlCol="0">
              <a:spAutoFit/>
            </a:bodyPr>
            <a:lstStyle/>
            <a:p>
              <a:pPr algn="ctr"/>
              <a:r>
                <a:rPr lang="es-ES" sz="2000" b="1" dirty="0" smtClean="0">
                  <a:solidFill>
                    <a:srgbClr val="0000FF"/>
                  </a:solidFill>
                  <a:effectLst>
                    <a:outerShdw blurRad="38100" dist="38100" dir="2700000" algn="tl">
                      <a:srgbClr val="000000">
                        <a:alpha val="43137"/>
                      </a:srgbClr>
                    </a:outerShdw>
                  </a:effectLst>
                </a:rPr>
                <a:t>Controladores de Primer Nivel</a:t>
              </a:r>
              <a:endParaRPr lang="es-ES" sz="2000" b="1" dirty="0">
                <a:solidFill>
                  <a:srgbClr val="0000FF"/>
                </a:solidFill>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3598796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444494" y="1510772"/>
            <a:ext cx="8377773" cy="2654300"/>
          </a:xfrm>
          <a:prstGeom prst="rect">
            <a:avLst/>
          </a:prstGeom>
        </p:spPr>
        <p:txBody>
          <a:bodyPr/>
          <a:lstStyle/>
          <a:p>
            <a:pPr marL="355600" indent="-355600">
              <a:buFont typeface="Wingdings" panose="05000000000000000000" pitchFamily="2" charset="2"/>
              <a:buChar char="q"/>
            </a:pPr>
            <a:r>
              <a:rPr lang="es-ES" sz="1800" b="1" i="1" dirty="0">
                <a:solidFill>
                  <a:srgbClr val="0000FF"/>
                </a:solidFill>
              </a:rPr>
              <a:t>Organismos de la Administración del </a:t>
            </a:r>
            <a:r>
              <a:rPr lang="es-ES" sz="1800" b="1" i="1" dirty="0" smtClean="0">
                <a:solidFill>
                  <a:srgbClr val="0000FF"/>
                </a:solidFill>
              </a:rPr>
              <a:t>Estado:</a:t>
            </a:r>
            <a:endParaRPr lang="es-ES" sz="1800" b="1" i="1" dirty="0">
              <a:solidFill>
                <a:srgbClr val="0000FF"/>
              </a:solidFill>
            </a:endParaRPr>
          </a:p>
          <a:p>
            <a:pPr marL="449263" indent="0">
              <a:buNone/>
            </a:pPr>
            <a:r>
              <a:rPr lang="es-ES" sz="1800" dirty="0" smtClean="0"/>
              <a:t>El auditor/controlador de los organismos beneficiarios encuadrados en estas administraciones podrá ser:</a:t>
            </a:r>
          </a:p>
          <a:p>
            <a:pPr marL="627063" indent="-177800"/>
            <a:r>
              <a:rPr lang="es-ES" sz="1800" dirty="0" smtClean="0"/>
              <a:t>El Interventor</a:t>
            </a:r>
          </a:p>
          <a:p>
            <a:pPr marL="627063" indent="-177800"/>
            <a:r>
              <a:rPr lang="es-ES" sz="1800" dirty="0" smtClean="0"/>
              <a:t>Un </a:t>
            </a:r>
            <a:r>
              <a:rPr lang="es-ES" sz="1800" dirty="0"/>
              <a:t>Departamento de Control </a:t>
            </a:r>
            <a:r>
              <a:rPr lang="es-ES" sz="1800" dirty="0" smtClean="0"/>
              <a:t>de fondos europeos, independiente del órgano ejecutor/gestor del proyecto</a:t>
            </a:r>
          </a:p>
          <a:p>
            <a:pPr marL="627063" indent="-177800"/>
            <a:r>
              <a:rPr lang="es-ES" sz="1800" dirty="0" smtClean="0"/>
              <a:t>Un auditor externo </a:t>
            </a:r>
            <a:endParaRPr lang="es-ES" sz="1800" dirty="0"/>
          </a:p>
          <a:p>
            <a:pPr marL="0" indent="0">
              <a:buNone/>
            </a:pPr>
            <a:endParaRPr lang="es-ES" dirty="0"/>
          </a:p>
        </p:txBody>
      </p:sp>
      <p:sp>
        <p:nvSpPr>
          <p:cNvPr id="4" name="CuadroTexto 3"/>
          <p:cNvSpPr txBox="1"/>
          <p:nvPr/>
        </p:nvSpPr>
        <p:spPr>
          <a:xfrm>
            <a:off x="778928" y="977108"/>
            <a:ext cx="7873999" cy="461665"/>
          </a:xfrm>
          <a:prstGeom prst="rect">
            <a:avLst/>
          </a:prstGeom>
          <a:solidFill>
            <a:schemeClr val="accent1">
              <a:lumMod val="20000"/>
              <a:lumOff val="80000"/>
            </a:schemeClr>
          </a:solidFill>
        </p:spPr>
        <p:txBody>
          <a:bodyPr wrap="square" rtlCol="0">
            <a:spAutoFit/>
          </a:bodyPr>
          <a:lstStyle/>
          <a:p>
            <a:pPr algn="ctr"/>
            <a:r>
              <a:rPr lang="es-ES" sz="2400" dirty="0" smtClean="0">
                <a:solidFill>
                  <a:srgbClr val="0000FF"/>
                </a:solidFill>
              </a:rPr>
              <a:t>Por Organismos:</a:t>
            </a:r>
            <a:endParaRPr lang="es-ES" sz="2400" dirty="0">
              <a:solidFill>
                <a:srgbClr val="0000FF"/>
              </a:solidFill>
            </a:endParaRPr>
          </a:p>
        </p:txBody>
      </p:sp>
      <p:sp>
        <p:nvSpPr>
          <p:cNvPr id="6" name="2 Marcador de contenido"/>
          <p:cNvSpPr txBox="1">
            <a:spLocks/>
          </p:cNvSpPr>
          <p:nvPr/>
        </p:nvSpPr>
        <p:spPr>
          <a:xfrm>
            <a:off x="643467" y="4237071"/>
            <a:ext cx="7933263" cy="242619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342900">
              <a:buFont typeface="Wingdings" panose="05000000000000000000" pitchFamily="2" charset="2"/>
              <a:buChar char="q"/>
            </a:pPr>
            <a:r>
              <a:rPr lang="es-ES" sz="1800" b="1" i="1" dirty="0" smtClean="0">
                <a:solidFill>
                  <a:srgbClr val="0000FF"/>
                </a:solidFill>
              </a:rPr>
              <a:t>Organismos de las Administraciones Locales:</a:t>
            </a:r>
          </a:p>
          <a:p>
            <a:pPr marL="355600" indent="0">
              <a:buNone/>
            </a:pPr>
            <a:r>
              <a:rPr lang="es-ES" sz="1800" dirty="0" smtClean="0"/>
              <a:t>En el caso de las Diputaciones Provinciales y grandes municipios, el auditor/controlador podrá ser:</a:t>
            </a:r>
          </a:p>
          <a:p>
            <a:pPr marL="541338" indent="-185738"/>
            <a:r>
              <a:rPr lang="es-ES" sz="1800" dirty="0" smtClean="0"/>
              <a:t>El Interventor </a:t>
            </a:r>
          </a:p>
          <a:p>
            <a:pPr marL="541338" indent="-185738"/>
            <a:r>
              <a:rPr lang="es-ES" sz="1800" dirty="0" smtClean="0"/>
              <a:t>Un Departamento de control de fondos europeos, independiente del órgano ejecutor/gestor del proyecto</a:t>
            </a:r>
          </a:p>
          <a:p>
            <a:pPr marL="541338" indent="-185738"/>
            <a:r>
              <a:rPr lang="es-ES" sz="1800" dirty="0" smtClean="0"/>
              <a:t>Un auditor externo</a:t>
            </a:r>
            <a:endParaRPr lang="es-ES" sz="1800" dirty="0"/>
          </a:p>
        </p:txBody>
      </p:sp>
    </p:spTree>
    <p:extLst>
      <p:ext uri="{BB962C8B-B14F-4D97-AF65-F5344CB8AC3E}">
        <p14:creationId xmlns:p14="http://schemas.microsoft.com/office/powerpoint/2010/main" val="1438597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1712</TotalTime>
  <Words>1625</Words>
  <Application>Microsoft Office PowerPoint</Application>
  <PresentationFormat>Presentación en pantalla (4:3)</PresentationFormat>
  <Paragraphs>249</Paragraphs>
  <Slides>24</Slides>
  <Notes>16</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24</vt:i4>
      </vt:variant>
    </vt:vector>
  </HeadingPairs>
  <TitlesOfParts>
    <vt:vector size="31" baseType="lpstr">
      <vt:lpstr>Arial</vt:lpstr>
      <vt:lpstr>Calibri</vt:lpstr>
      <vt:lpstr>Calibri Light</vt:lpstr>
      <vt:lpstr>Tahoma</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IGAE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Santos Caja, Consuelo</dc:creator>
  <cp:lastModifiedBy>Garrido Cañamero, Maria Prado</cp:lastModifiedBy>
  <cp:revision>192</cp:revision>
  <cp:lastPrinted>2018-05-30T12:55:30Z</cp:lastPrinted>
  <dcterms:created xsi:type="dcterms:W3CDTF">2016-06-27T09:53:28Z</dcterms:created>
  <dcterms:modified xsi:type="dcterms:W3CDTF">2018-05-31T06:50:30Z</dcterms:modified>
</cp:coreProperties>
</file>